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hW3heKLXUQwy9T6gXn0dRCBocb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solidFill>
                  <a:schemeClr val="dk1"/>
                </a:solidFill>
                <a:highlight>
                  <a:srgbClr val="FFFF00"/>
                </a:highlight>
              </a:rPr>
              <a:t>講稿: </a:t>
            </a:r>
            <a:r>
              <a:rPr lang="zh-TW">
                <a:solidFill>
                  <a:schemeClr val="dk1"/>
                </a:solidFill>
              </a:rPr>
              <a:t>各位同學好，我們是台灣大學機械研究所的研究生，今天由我們負責這次課程的第一堂課，大致上會讓你們了解為甚麼要學習機械的相關課程。</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我們會透過</a:t>
            </a:r>
            <a:r>
              <a:rPr lang="zh-TW">
                <a:solidFill>
                  <a:schemeClr val="dk1"/>
                </a:solidFill>
                <a:highlight>
                  <a:srgbClr val="FFFF00"/>
                </a:highlight>
              </a:rPr>
              <a:t>經驗分享、生活觀察與拆解活動</a:t>
            </a:r>
            <a:r>
              <a:rPr lang="zh-TW">
                <a:solidFill>
                  <a:schemeClr val="dk1"/>
                </a:solidFill>
              </a:rPr>
              <a:t>，引導同學了解生活常見的機械工程概念，以及其中的運作原理。</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d8caae6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d8caae6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highlight>
                  <a:srgbClr val="FFFF00"/>
                </a:highlight>
              </a:rPr>
              <a:t>講稿: </a:t>
            </a:r>
            <a:r>
              <a:rPr lang="zh-TW"/>
              <a:t>腳踏車除了需要前進的動力外,遇到紅燈或者危險會需要降低騎乘的速度的需求,簡易的煞車向圖片上這樣透過手施力壓下我們的握把,握把會帶動煞車線,接下來可能會因為煞車方式不同有所改變,以中間這種常見的C煞車線會拉動煞車器,使煞車皮夾住輪匡來達到減速的需求,腳踏車這樣的工具將動力轉動,煞車以及轉向多個功能練組合而成來滿足我們平常騎乘上的需求</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d8caae6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d8caae6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highlight>
                  <a:srgbClr val="FFFF00"/>
                </a:highlight>
              </a:rPr>
              <a:t>講稿: </a:t>
            </a:r>
            <a:r>
              <a:rPr lang="zh-TW"/>
              <a:t>功能鏈用於工具中解決生活上的需求,在解決同樣的需求上,可能會有其他附加的需求.例如腳踏車動力轉換上過於費力,就需要對功能練進行升級,透過改變功能練組成達到升級,不額外加入其他新的功能練,讓一個功能練能同使解決主要及附加需求,以同樣移動需求中的動力轉換為例,車輛透過一些功能練中零件的升級,讓我們能在同樣腳施加力時透過引擎,離合器,變速想等等最後同樣驅動輪子,來更有效率的完成動力轉換來達成我們移動的需求,請大家想享有沒有其他工具有升級的動力轉換功能練,寫在功能練升級下面空白的地方</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solidFill>
                  <a:schemeClr val="dk1"/>
                </a:solidFill>
              </a:rPr>
              <a:t>我們可以從生活中常見的物品,來觀察升級需求及因應產生的物品</a:t>
            </a:r>
            <a:endParaRPr>
              <a:solidFill>
                <a:schemeClr val="dk1"/>
              </a:solidFill>
            </a:endParaRPr>
          </a:p>
          <a:p>
            <a:pPr indent="0" lvl="0" marL="0" rtl="0" algn="l">
              <a:lnSpc>
                <a:spcPct val="100000"/>
              </a:lnSpc>
              <a:spcBef>
                <a:spcPts val="0"/>
              </a:spcBef>
              <a:spcAft>
                <a:spcPts val="0"/>
              </a:spcAft>
              <a:buSzPts val="1100"/>
              <a:buNone/>
            </a:pPr>
            <a:r>
              <a:rPr lang="zh-TW">
                <a:solidFill>
                  <a:schemeClr val="dk1"/>
                </a:solidFill>
              </a:rPr>
              <a:t>舉例以上,</a:t>
            </a:r>
            <a:r>
              <a:rPr lang="zh-TW"/>
              <a:t>我們在生活中還有甚麼符合工具與需求的概念?</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講義:讓他們想一下，並且分享分享</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接下來我們要透過實際拆解常見的鱷魚牙醫玩具,並觀察分析如何透過機械結構來滿足我們遊玩的需求,那</a:t>
            </a:r>
            <a:r>
              <a:rPr lang="zh-TW"/>
              <a:t>上面列舉了4個問題,每個問題都是遊玩這樣簡單的一個玩具所需要完成的需求,等一下會將鱷魚發下去三個人一隻請你們一起觀察討論這些問題,因為我們實驗室螺絲起子數量有限得關係所以已經幫你們把螺絲拆下來了你們拿出來的時候要小心直接散掉,可以在學習單背面空白地方寫下你們的觀察,如果觀察過程需要把前面四顆螺絲鎖回去的可以來前面跟我們拿螺絲跟螺絲起子ㄝ你們最後都完成後如果有想要把鱷魚帶走的話可以來我們這邊拿螺絲組裝回去後就可以自己帶走</a:t>
            </a:r>
            <a:br>
              <a:rPr lang="zh-TW"/>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b375cdc3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b375cdc3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最大卡住：鱷魚張開嘴巴圖片上紫色部份會轉動,當張到最大後方開紫色部份會下方凸出來一點點的部份會被下面藍色凸出部份卡住</a:t>
            </a:r>
            <a:endParaRPr/>
          </a:p>
          <a:p>
            <a:pPr indent="0" lvl="0" marL="0" rtl="0" algn="l">
              <a:spcBef>
                <a:spcPts val="0"/>
              </a:spcBef>
              <a:spcAft>
                <a:spcPts val="0"/>
              </a:spcAft>
              <a:buNone/>
            </a:pPr>
            <a:r>
              <a:rPr lang="zh-TW"/>
              <a:t>閉上嘴巴：正確的牙齒為下一頁圖白色回力標傳東西,按到正確牙齒會使白色部份下壓使藍色部份往下,倍卡住的紫色會因為彈簧彈力回到彈簧平衡狀態從而使嘴巴閉上</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b375cdc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b375cdc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根據上題因白色回力標形狀所以至少會有1個齒或2個齒可以使嘴巴閉上</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b375cdc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b375cdc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張開嘴八時紫色帶動白色往前會使白色前端有一根東西會撥到白色回力標下方齒輪狀東西旋轉,理論上應該會沒有規律因為齒輪與上面白色回力標並沒有完全所死所以每次旋轉角度應該不同</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b375cdc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b375cdc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將嘴巴張開時可以觀察到因為紫色凸輪形狀會死粉紅色產生一定位移,導致張開嘴時的牙齒按下後會被偏移的粉紅色卡住</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所以說我們學習圖學就是要用</a:t>
            </a:r>
            <a:r>
              <a:rPr lang="zh-TW" sz="1200">
                <a:solidFill>
                  <a:srgbClr val="202124"/>
                </a:solidFill>
                <a:highlight>
                  <a:srgbClr val="FFFF00"/>
                </a:highlight>
              </a:rPr>
              <a:t>圖形和文字</a:t>
            </a:r>
            <a:r>
              <a:rPr lang="zh-TW" sz="1200">
                <a:solidFill>
                  <a:srgbClr val="202124"/>
                </a:solidFill>
                <a:highlight>
                  <a:srgbClr val="FFFFFF"/>
                </a:highlight>
              </a:rPr>
              <a:t>去描述一個物體的所有特徵，而基本上所有讀工程相關科系的人，都必須接觸一點圖學，像是讀</a:t>
            </a:r>
            <a:r>
              <a:rPr lang="zh-TW" sz="1200">
                <a:solidFill>
                  <a:srgbClr val="202124"/>
                </a:solidFill>
                <a:highlight>
                  <a:srgbClr val="FFFF00"/>
                </a:highlight>
              </a:rPr>
              <a:t>建築</a:t>
            </a:r>
            <a:r>
              <a:rPr lang="zh-TW" sz="1200">
                <a:solidFill>
                  <a:srgbClr val="202124"/>
                </a:solidFill>
                <a:highlight>
                  <a:srgbClr val="FFFFFF"/>
                </a:highlight>
              </a:rPr>
              <a:t>的要會看</a:t>
            </a:r>
            <a:r>
              <a:rPr lang="zh-TW" sz="1200">
                <a:solidFill>
                  <a:srgbClr val="202124"/>
                </a:solidFill>
                <a:highlight>
                  <a:srgbClr val="FFFF00"/>
                </a:highlight>
              </a:rPr>
              <a:t>設計圖</a:t>
            </a:r>
            <a:r>
              <a:rPr lang="zh-TW" sz="1200">
                <a:solidFill>
                  <a:srgbClr val="202124"/>
                </a:solidFill>
                <a:highlight>
                  <a:srgbClr val="FFFFFF"/>
                </a:highlight>
              </a:rPr>
              <a:t>才能蓋房子或者裝潢，讀</a:t>
            </a:r>
            <a:r>
              <a:rPr lang="zh-TW" sz="1200">
                <a:solidFill>
                  <a:srgbClr val="202124"/>
                </a:solidFill>
                <a:highlight>
                  <a:srgbClr val="FFFF00"/>
                </a:highlight>
              </a:rPr>
              <a:t>電機電子</a:t>
            </a:r>
            <a:r>
              <a:rPr lang="zh-TW" sz="1200">
                <a:solidFill>
                  <a:srgbClr val="202124"/>
                </a:solidFill>
                <a:highlight>
                  <a:srgbClr val="FFFFFF"/>
                </a:highlight>
              </a:rPr>
              <a:t>的可能要繪畫</a:t>
            </a:r>
            <a:r>
              <a:rPr lang="zh-TW" sz="1200">
                <a:solidFill>
                  <a:srgbClr val="202124"/>
                </a:solidFill>
                <a:highlight>
                  <a:srgbClr val="FFFF00"/>
                </a:highlight>
              </a:rPr>
              <a:t>配線這類的電路圖</a:t>
            </a:r>
            <a:r>
              <a:rPr lang="zh-TW" sz="1200">
                <a:solidFill>
                  <a:srgbClr val="202124"/>
                </a:solidFill>
                <a:highlight>
                  <a:srgbClr val="FFFFFF"/>
                </a:highlight>
              </a:rPr>
              <a:t>才能施工，那像我們讀</a:t>
            </a:r>
            <a:r>
              <a:rPr lang="zh-TW" sz="1200">
                <a:solidFill>
                  <a:srgbClr val="202124"/>
                </a:solidFill>
                <a:highlight>
                  <a:srgbClr val="FFFF00"/>
                </a:highlight>
              </a:rPr>
              <a:t>機械</a:t>
            </a:r>
            <a:r>
              <a:rPr lang="zh-TW" sz="1200">
                <a:solidFill>
                  <a:srgbClr val="202124"/>
                </a:solidFill>
                <a:highlight>
                  <a:srgbClr val="FFFFFF"/>
                </a:highlight>
              </a:rPr>
              <a:t>的要會</a:t>
            </a:r>
            <a:r>
              <a:rPr lang="zh-TW" sz="1200">
                <a:solidFill>
                  <a:srgbClr val="202124"/>
                </a:solidFill>
                <a:highlight>
                  <a:srgbClr val="FFFF00"/>
                </a:highlight>
              </a:rPr>
              <a:t>工程圖</a:t>
            </a:r>
            <a:r>
              <a:rPr lang="zh-TW" sz="1200">
                <a:solidFill>
                  <a:srgbClr val="202124"/>
                </a:solidFill>
                <a:highlight>
                  <a:srgbClr val="FFFFFF"/>
                </a:highlight>
              </a:rPr>
              <a:t>才能將零件製作出來。</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00"/>
                </a:highlight>
              </a:rPr>
              <a:t>所以說生產一個物品時我們會經過許多階段</a:t>
            </a:r>
            <a:r>
              <a:rPr lang="zh-TW" sz="1200">
                <a:solidFill>
                  <a:srgbClr val="202124"/>
                </a:solidFill>
                <a:highlight>
                  <a:srgbClr val="FFFFFF"/>
                </a:highlight>
              </a:rPr>
              <a:t>，從設計到製作，我們會發現第一步設計就會出現設計圖，因為在不同的階段會交給不同的人去執行，但常常人員間是沒有辦法面對面直接溝通的，這時候我們就只能藉由設計圖的方式讓下一個人知道這個東西要怎麼做。</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以這張圖來說，我們要怎麼描述他給別人，要做成灰色的，哪一種灰色，他是甚麼材質，三個孔洞分別大小是多少，整體多寬多厚，這些</a:t>
            </a:r>
            <a:r>
              <a:rPr lang="zh-TW" sz="1200">
                <a:solidFill>
                  <a:srgbClr val="202124"/>
                </a:solidFill>
                <a:highlight>
                  <a:srgbClr val="FFFF00"/>
                </a:highlight>
              </a:rPr>
              <a:t>如果用講的不知道要講多久</a:t>
            </a:r>
            <a:r>
              <a:rPr lang="zh-TW" sz="1200">
                <a:solidFill>
                  <a:srgbClr val="202124"/>
                </a:solidFill>
                <a:highlight>
                  <a:srgbClr val="FFFFFF"/>
                </a:highlight>
              </a:rPr>
              <a:t>，所以說如果我們有一張完整的設計圖，就可以清楚地讓大家知道他所有的細節。</a:t>
            </a:r>
            <a:endParaRPr sz="120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這張就是這個零件的設計圖，</a:t>
            </a:r>
            <a:r>
              <a:rPr lang="zh-TW" sz="1200">
                <a:solidFill>
                  <a:srgbClr val="202124"/>
                </a:solidFill>
                <a:highlight>
                  <a:srgbClr val="FFFF00"/>
                </a:highlight>
              </a:rPr>
              <a:t>基礎的設計圖</a:t>
            </a:r>
            <a:r>
              <a:rPr lang="zh-TW" sz="1200">
                <a:solidFill>
                  <a:srgbClr val="202124"/>
                </a:solidFill>
                <a:highlight>
                  <a:srgbClr val="FFFFFF"/>
                </a:highlight>
              </a:rPr>
              <a:t>就是要像這樣給大家看他</a:t>
            </a:r>
            <a:r>
              <a:rPr lang="zh-TW" sz="1200">
                <a:solidFill>
                  <a:srgbClr val="202124"/>
                </a:solidFill>
                <a:highlight>
                  <a:srgbClr val="FFFF00"/>
                </a:highlight>
              </a:rPr>
              <a:t>所有的尺寸</a:t>
            </a:r>
            <a:r>
              <a:rPr lang="zh-TW" sz="1200">
                <a:solidFill>
                  <a:srgbClr val="202124"/>
                </a:solidFill>
                <a:highlight>
                  <a:srgbClr val="FFFFFF"/>
                </a:highlight>
              </a:rPr>
              <a:t>，並用標註線清楚的標示出來，但是常常會有</a:t>
            </a:r>
            <a:r>
              <a:rPr lang="zh-TW" sz="1200">
                <a:solidFill>
                  <a:srgbClr val="202124"/>
                </a:solidFill>
                <a:highlight>
                  <a:srgbClr val="FFFF00"/>
                </a:highlight>
              </a:rPr>
              <a:t>尺寸漏標或者過度標註</a:t>
            </a:r>
            <a:r>
              <a:rPr lang="zh-TW" sz="1200">
                <a:solidFill>
                  <a:srgbClr val="202124"/>
                </a:solidFill>
                <a:highlight>
                  <a:srgbClr val="FFFFFF"/>
                </a:highlight>
              </a:rPr>
              <a:t>的問題，比如說最大寬度這部分就可以不用標註，因為我們已經知道孔中心的距離以及圓弧的大小，那我們就可以知道最大寬度，所以像是這種</a:t>
            </a:r>
            <a:r>
              <a:rPr lang="zh-TW" sz="1200">
                <a:solidFill>
                  <a:srgbClr val="202124"/>
                </a:solidFill>
                <a:highlight>
                  <a:srgbClr val="FFFF00"/>
                </a:highlight>
              </a:rPr>
              <a:t>可以推算出來的尺寸</a:t>
            </a:r>
            <a:r>
              <a:rPr lang="zh-TW" sz="1200">
                <a:solidFill>
                  <a:srgbClr val="202124"/>
                </a:solidFill>
                <a:highlight>
                  <a:srgbClr val="FFFFFF"/>
                </a:highlight>
              </a:rPr>
              <a:t>就屬於過度標註，過度標註太多的話就會讓整張圖顯得很亂，所以要避免這種事情發生。</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那在這張圖裡面還有1個缺漏的標註以及一個過度標註的地方，</a:t>
            </a:r>
            <a:r>
              <a:rPr lang="zh-TW" sz="1200">
                <a:solidFill>
                  <a:srgbClr val="202124"/>
                </a:solidFill>
                <a:highlight>
                  <a:schemeClr val="accent5"/>
                </a:highlight>
              </a:rPr>
              <a:t>給大家一點時間觀察一下</a:t>
            </a:r>
            <a:r>
              <a:rPr lang="zh-TW" sz="1200">
                <a:solidFill>
                  <a:srgbClr val="202124"/>
                </a:solidFill>
                <a:highlight>
                  <a:srgbClr val="FFFFFF"/>
                </a:highlight>
              </a:rPr>
              <a:t>。</a:t>
            </a:r>
            <a:endParaRPr sz="1200">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b18eb86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b18eb86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這邊稍微介紹一下我們的</a:t>
            </a:r>
            <a:r>
              <a:rPr lang="zh-TW">
                <a:solidFill>
                  <a:schemeClr val="dk1"/>
                </a:solidFill>
                <a:highlight>
                  <a:srgbClr val="FFFF00"/>
                </a:highlight>
              </a:rPr>
              <a:t>背景</a:t>
            </a:r>
            <a:r>
              <a:rPr lang="zh-TW">
                <a:solidFill>
                  <a:schemeClr val="dk1"/>
                </a:solidFill>
              </a:rPr>
              <a:t>以及現在的</a:t>
            </a:r>
            <a:r>
              <a:rPr lang="zh-TW">
                <a:solidFill>
                  <a:schemeClr val="dk1"/>
                </a:solidFill>
                <a:highlight>
                  <a:srgbClr val="FFFF00"/>
                </a:highlight>
              </a:rPr>
              <a:t>研究方向</a:t>
            </a:r>
            <a:endParaRPr>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lang="zh-TW">
                <a:solidFill>
                  <a:schemeClr val="dk1"/>
                </a:solidFill>
              </a:rPr>
              <a:t>我們現在都是研究所碩二的學生，研究領域都是與</a:t>
            </a:r>
            <a:r>
              <a:rPr lang="zh-TW">
                <a:solidFill>
                  <a:schemeClr val="dk1"/>
                </a:solidFill>
                <a:highlight>
                  <a:srgbClr val="FFFF00"/>
                </a:highlight>
              </a:rPr>
              <a:t>車輛相關</a:t>
            </a:r>
            <a:r>
              <a:rPr lang="zh-TW">
                <a:solidFill>
                  <a:schemeClr val="dk1"/>
                </a:solidFill>
              </a:rPr>
              <a:t>，我的研究方向</a:t>
            </a:r>
            <a:r>
              <a:rPr lang="zh-TW">
                <a:solidFill>
                  <a:schemeClr val="dk1"/>
                </a:solidFill>
                <a:highlight>
                  <a:srgbClr val="FFFF00"/>
                </a:highlight>
              </a:rPr>
              <a:t>自動駕駛車輛系統的性能評估</a:t>
            </a:r>
            <a:r>
              <a:rPr lang="zh-TW">
                <a:solidFill>
                  <a:schemeClr val="dk1"/>
                </a:solidFill>
              </a:rPr>
              <a:t>，而他則是對於</a:t>
            </a:r>
            <a:r>
              <a:rPr lang="zh-TW">
                <a:solidFill>
                  <a:schemeClr val="dk1"/>
                </a:solidFill>
                <a:highlight>
                  <a:srgbClr val="FFFF00"/>
                </a:highlight>
              </a:rPr>
              <a:t>車輛碰撞風險分析</a:t>
            </a:r>
            <a:r>
              <a:rPr lang="zh-TW">
                <a:solidFill>
                  <a:schemeClr val="dk1"/>
                </a:solidFill>
              </a:rPr>
              <a:t>相關研究</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這邊預告一下下周的課程的學長姊也會與車輛的研究有點相關，若是有興趣可以在下週上課前準備問題去問他們，或者是稍等有時間可以直接問我們。</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u="sng">
                <a:solidFill>
                  <a:schemeClr val="dk1"/>
                </a:solidFill>
              </a:rPr>
              <a:t>那我們就開始進入我們的課程內容，在課程開頭我們先看一段影片</a:t>
            </a:r>
            <a:endParaRPr u="sng"/>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在圖學上還有許多規定，為了</a:t>
            </a:r>
            <a:r>
              <a:rPr lang="zh-TW" sz="1200">
                <a:solidFill>
                  <a:srgbClr val="202124"/>
                </a:solidFill>
                <a:highlight>
                  <a:srgbClr val="FFFF00"/>
                </a:highlight>
              </a:rPr>
              <a:t>讓大家畫的圖可以統一</a:t>
            </a:r>
            <a:r>
              <a:rPr lang="zh-TW" sz="1200">
                <a:solidFill>
                  <a:srgbClr val="202124"/>
                </a:solidFill>
                <a:highlight>
                  <a:srgbClr val="FFFFFF"/>
                </a:highlight>
              </a:rPr>
              <a:t>，並且達到繪圖的四個需求，分別是圖要正確、清楚、美觀、迅速。</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規定的部分可以</a:t>
            </a:r>
            <a:r>
              <a:rPr lang="zh-TW" sz="1200">
                <a:solidFill>
                  <a:srgbClr val="202124"/>
                </a:solidFill>
                <a:highlight>
                  <a:srgbClr val="FFFF00"/>
                </a:highlight>
              </a:rPr>
              <a:t>舉例像是我們的標註線</a:t>
            </a:r>
            <a:r>
              <a:rPr lang="zh-TW" sz="1200">
                <a:solidFill>
                  <a:srgbClr val="202124"/>
                </a:solidFill>
                <a:highlight>
                  <a:srgbClr val="FFFFFF"/>
                </a:highlight>
              </a:rPr>
              <a:t>，他跟圖的間隔阿、延伸長度、字距阿、還有箭頭的長度寬度都有規定，為了就是</a:t>
            </a:r>
            <a:r>
              <a:rPr lang="zh-TW" sz="1200">
                <a:solidFill>
                  <a:srgbClr val="202124"/>
                </a:solidFill>
                <a:highlight>
                  <a:srgbClr val="FFFF00"/>
                </a:highlight>
              </a:rPr>
              <a:t>讓圖能統一</a:t>
            </a:r>
            <a:r>
              <a:rPr lang="zh-TW" sz="1200">
                <a:solidFill>
                  <a:srgbClr val="202124"/>
                </a:solidFill>
                <a:highlight>
                  <a:srgbClr val="FFFFFF"/>
                </a:highlight>
              </a:rPr>
              <a:t>清楚。</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還有像是圖裡面會出現的一些</a:t>
            </a:r>
            <a:r>
              <a:rPr lang="zh-TW" sz="1200">
                <a:solidFill>
                  <a:srgbClr val="202124"/>
                </a:solidFill>
                <a:highlight>
                  <a:srgbClr val="FFFF00"/>
                </a:highlight>
              </a:rPr>
              <a:t>看不到得線段我們會用虛線表示</a:t>
            </a:r>
            <a:r>
              <a:rPr lang="zh-TW" sz="1200">
                <a:solidFill>
                  <a:srgbClr val="202124"/>
                </a:solidFill>
                <a:highlight>
                  <a:srgbClr val="FFFFFF"/>
                </a:highlight>
              </a:rPr>
              <a:t>，對稱的線段會用特殊的</a:t>
            </a:r>
            <a:r>
              <a:rPr lang="zh-TW" sz="1200">
                <a:solidFill>
                  <a:srgbClr val="202124"/>
                </a:solidFill>
                <a:highlight>
                  <a:srgbClr val="FFFF00"/>
                </a:highlight>
              </a:rPr>
              <a:t>中心線表示，</a:t>
            </a:r>
            <a:r>
              <a:rPr lang="zh-TW" sz="1200">
                <a:solidFill>
                  <a:srgbClr val="202124"/>
                </a:solidFill>
                <a:highlight>
                  <a:srgbClr val="FFFFFF"/>
                </a:highlight>
              </a:rPr>
              <a:t>這些都有特定的格式。</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再來是</a:t>
            </a:r>
            <a:r>
              <a:rPr lang="zh-TW" sz="1200">
                <a:solidFill>
                  <a:srgbClr val="202124"/>
                </a:solidFill>
                <a:highlight>
                  <a:srgbClr val="FFFF00"/>
                </a:highlight>
              </a:rPr>
              <a:t>一張細節更多的圖</a:t>
            </a:r>
            <a:r>
              <a:rPr lang="zh-TW" sz="1200">
                <a:solidFill>
                  <a:srgbClr val="202124"/>
                </a:solidFill>
                <a:highlight>
                  <a:srgbClr val="FFFFFF"/>
                </a:highlight>
              </a:rPr>
              <a:t>，這張圖除了基本的標註外，還多了像是</a:t>
            </a:r>
            <a:r>
              <a:rPr lang="zh-TW" sz="1200">
                <a:solidFill>
                  <a:srgbClr val="202124"/>
                </a:solidFill>
                <a:highlight>
                  <a:srgbClr val="FFFF00"/>
                </a:highlight>
              </a:rPr>
              <a:t>材質、施工的精度</a:t>
            </a:r>
            <a:r>
              <a:rPr lang="zh-TW" sz="1200">
                <a:solidFill>
                  <a:srgbClr val="202124"/>
                </a:solidFill>
                <a:highlight>
                  <a:srgbClr val="FFFFFF"/>
                </a:highlight>
              </a:rPr>
              <a:t>還有更多視角的圖，目的就是為了</a:t>
            </a:r>
            <a:r>
              <a:rPr lang="zh-TW" sz="1200">
                <a:solidFill>
                  <a:srgbClr val="202124"/>
                </a:solidFill>
                <a:highlight>
                  <a:srgbClr val="FFFF00"/>
                </a:highlight>
              </a:rPr>
              <a:t>正確的傳遞資訊</a:t>
            </a:r>
            <a:r>
              <a:rPr lang="zh-TW" sz="1200">
                <a:solidFill>
                  <a:srgbClr val="202124"/>
                </a:solidFill>
                <a:highlight>
                  <a:srgbClr val="FFFFFF"/>
                </a:highlight>
              </a:rPr>
              <a:t>，</a:t>
            </a:r>
            <a:r>
              <a:rPr lang="zh-TW" sz="1200">
                <a:solidFill>
                  <a:srgbClr val="202124"/>
                </a:solidFill>
                <a:highlight>
                  <a:srgbClr val="FFFF00"/>
                </a:highlight>
              </a:rPr>
              <a:t>傳遞的同時也要避免不必要的資訊傳遞</a:t>
            </a:r>
            <a:r>
              <a:rPr lang="zh-TW" sz="1200">
                <a:solidFill>
                  <a:srgbClr val="202124"/>
                </a:solidFill>
                <a:highlight>
                  <a:srgbClr val="FFFFFF"/>
                </a:highlight>
              </a:rPr>
              <a:t>，才能達到清楚、美觀、迅速這些要求。</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再來就會到我們的組裝用的組合圖，我們常常會看到這類的機器剖面圖，以這個腳踏車避震器為例，這種圖雖然可以看到許多內部的細節，但是</a:t>
            </a:r>
            <a:r>
              <a:rPr lang="zh-TW" sz="1200">
                <a:solidFill>
                  <a:srgbClr val="202124"/>
                </a:solidFill>
                <a:highlight>
                  <a:srgbClr val="FFFF00"/>
                </a:highlight>
              </a:rPr>
              <a:t>很難從他看到安裝順序</a:t>
            </a:r>
            <a:r>
              <a:rPr lang="zh-TW" sz="1200">
                <a:solidFill>
                  <a:srgbClr val="202124"/>
                </a:solidFill>
                <a:highlight>
                  <a:srgbClr val="FFFFFF"/>
                </a:highlight>
              </a:rPr>
              <a:t>。這時候我們就需要爆炸圖來輔助。</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不知道大家有沒有玩過樂高，樂高常常會在說明書裡出現這樣的組合圖，裡面會有</a:t>
            </a:r>
            <a:r>
              <a:rPr lang="zh-TW" sz="1200">
                <a:solidFill>
                  <a:srgbClr val="202124"/>
                </a:solidFill>
                <a:highlight>
                  <a:srgbClr val="FFFF00"/>
                </a:highlight>
              </a:rPr>
              <a:t>零件的圖案還有安裝的方向線</a:t>
            </a:r>
            <a:r>
              <a:rPr lang="zh-TW" sz="1200">
                <a:solidFill>
                  <a:srgbClr val="202124"/>
                </a:solidFill>
                <a:highlight>
                  <a:srgbClr val="FFFFFF"/>
                </a:highlight>
              </a:rPr>
              <a:t>，為了就是提升安裝的效率。</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工程圖學上也有相同的概念，圖裡面會</a:t>
            </a:r>
            <a:r>
              <a:rPr lang="zh-TW" sz="1200">
                <a:solidFill>
                  <a:srgbClr val="202124"/>
                </a:solidFill>
                <a:highlight>
                  <a:srgbClr val="FFFF00"/>
                </a:highlight>
              </a:rPr>
              <a:t>包含所有的零件</a:t>
            </a:r>
            <a:r>
              <a:rPr lang="zh-TW" sz="1200">
                <a:solidFill>
                  <a:srgbClr val="202124"/>
                </a:solidFill>
                <a:highlight>
                  <a:srgbClr val="FFFFFF"/>
                </a:highlight>
              </a:rPr>
              <a:t>，還有她的</a:t>
            </a:r>
            <a:r>
              <a:rPr lang="zh-TW" sz="1200">
                <a:solidFill>
                  <a:srgbClr val="202124"/>
                </a:solidFill>
                <a:highlight>
                  <a:srgbClr val="FFFF00"/>
                </a:highlight>
              </a:rPr>
              <a:t>編號</a:t>
            </a:r>
            <a:r>
              <a:rPr lang="zh-TW" sz="1200">
                <a:solidFill>
                  <a:srgbClr val="202124"/>
                </a:solidFill>
                <a:highlight>
                  <a:srgbClr val="FFFFFF"/>
                </a:highlight>
              </a:rPr>
              <a:t>，對應他的</a:t>
            </a:r>
            <a:r>
              <a:rPr lang="zh-TW" sz="1200">
                <a:solidFill>
                  <a:srgbClr val="202124"/>
                </a:solidFill>
                <a:highlight>
                  <a:srgbClr val="FFFF00"/>
                </a:highlight>
              </a:rPr>
              <a:t>名字、數輛、材質等資訊</a:t>
            </a:r>
            <a:r>
              <a:rPr lang="zh-TW" sz="1200">
                <a:solidFill>
                  <a:srgbClr val="202124"/>
                </a:solidFill>
                <a:highlight>
                  <a:srgbClr val="FFFFFF"/>
                </a:highlight>
              </a:rPr>
              <a:t>，同樣的用線段串起來，讓大家了解零件與零件之間的相對關係，最後才能夠</a:t>
            </a:r>
            <a:r>
              <a:rPr lang="zh-TW" sz="1200">
                <a:solidFill>
                  <a:srgbClr val="202124"/>
                </a:solidFill>
                <a:highlight>
                  <a:srgbClr val="FFFF00"/>
                </a:highlight>
              </a:rPr>
              <a:t>有效率的組合成我們要的成品</a:t>
            </a:r>
            <a:r>
              <a:rPr lang="zh-TW" sz="1200">
                <a:solidFill>
                  <a:srgbClr val="202124"/>
                </a:solidFill>
                <a:highlight>
                  <a:srgbClr val="FFFFFF"/>
                </a:highlight>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t/>
            </a:r>
            <a:endParaRPr>
              <a:highlight>
                <a:srgbClr val="FFFF00"/>
              </a:highlight>
            </a:endParaRPr>
          </a:p>
          <a:p>
            <a:pPr indent="0" lvl="0" marL="0" rtl="0" algn="l">
              <a:lnSpc>
                <a:spcPct val="100000"/>
              </a:lnSpc>
              <a:spcBef>
                <a:spcPts val="0"/>
              </a:spcBef>
              <a:spcAft>
                <a:spcPts val="0"/>
              </a:spcAft>
              <a:buSzPts val="1100"/>
              <a:buNone/>
            </a:pPr>
            <a:r>
              <a:rPr lang="zh-TW">
                <a:highlight>
                  <a:srgbClr val="FFFF00"/>
                </a:highlight>
              </a:rPr>
              <a:t>講稿: </a:t>
            </a:r>
            <a:endParaRPr>
              <a:highlight>
                <a:srgbClr val="FFFF00"/>
              </a:highlight>
            </a:endParaRPr>
          </a:p>
          <a:p>
            <a:pPr indent="0" lvl="0" marL="0" rtl="0" algn="l">
              <a:lnSpc>
                <a:spcPct val="100000"/>
              </a:lnSpc>
              <a:spcBef>
                <a:spcPts val="0"/>
              </a:spcBef>
              <a:spcAft>
                <a:spcPts val="0"/>
              </a:spcAft>
              <a:buSzPts val="1100"/>
              <a:buNone/>
            </a:pPr>
            <a:r>
              <a:rPr lang="zh-TW">
                <a:highlight>
                  <a:srgbClr val="FFFF00"/>
                </a:highlight>
              </a:rPr>
              <a:t>(甚麼是機器)</a:t>
            </a:r>
            <a:endParaRPr>
              <a:highlight>
                <a:srgbClr val="FFFF00"/>
              </a:highlight>
            </a:endParaRPr>
          </a:p>
          <a:p>
            <a:pPr indent="0" lvl="0" marL="0" rtl="0" algn="l">
              <a:lnSpc>
                <a:spcPct val="100000"/>
              </a:lnSpc>
              <a:spcBef>
                <a:spcPts val="0"/>
              </a:spcBef>
              <a:spcAft>
                <a:spcPts val="0"/>
              </a:spcAft>
              <a:buSzPts val="1100"/>
              <a:buNone/>
            </a:pPr>
            <a:r>
              <a:rPr lang="zh-TW"/>
              <a:t>課程的開頭我們先一段影片，各位要認真看一下，待會會問一下問題~~</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solidFill>
                  <a:schemeClr val="dk1"/>
                </a:solidFill>
                <a:highlight>
                  <a:srgbClr val="FFFF00"/>
                </a:highlight>
              </a:rPr>
              <a:t>講稿: </a:t>
            </a:r>
            <a:r>
              <a:rPr lang="zh-TW">
                <a:solidFill>
                  <a:schemeClr val="dk1"/>
                </a:solidFill>
              </a:rPr>
              <a:t>大家看完影片有甚麼想法呢?整部影片的主旨是在詢問</a:t>
            </a:r>
            <a:r>
              <a:rPr lang="zh-TW" u="sng">
                <a:solidFill>
                  <a:schemeClr val="dk1"/>
                </a:solidFill>
              </a:rPr>
              <a:t>甚麼是機器</a:t>
            </a:r>
            <a:r>
              <a:rPr lang="zh-TW">
                <a:solidFill>
                  <a:schemeClr val="dk1"/>
                </a:solidFill>
              </a:rPr>
              <a:t>，影片中的兩位學生分別給出了兩種答案，分別是用</a:t>
            </a:r>
            <a:r>
              <a:rPr lang="zh-TW" u="sng">
                <a:solidFill>
                  <a:schemeClr val="dk1"/>
                </a:solidFill>
              </a:rPr>
              <a:t>淺顯易懂的方法表達出自我想法</a:t>
            </a:r>
            <a:r>
              <a:rPr lang="zh-TW">
                <a:solidFill>
                  <a:schemeClr val="dk1"/>
                </a:solidFill>
              </a:rPr>
              <a:t>的方式，還有</a:t>
            </a:r>
            <a:r>
              <a:rPr lang="zh-TW" u="sng">
                <a:solidFill>
                  <a:schemeClr val="dk1"/>
                </a:solidFill>
              </a:rPr>
              <a:t>照著課本</a:t>
            </a:r>
            <a:r>
              <a:rPr lang="zh-TW" u="sng">
                <a:solidFill>
                  <a:schemeClr val="dk1"/>
                </a:solidFill>
              </a:rPr>
              <a:t>定義</a:t>
            </a:r>
            <a:r>
              <a:rPr lang="zh-TW" u="sng">
                <a:solidFill>
                  <a:schemeClr val="dk1"/>
                </a:solidFill>
              </a:rPr>
              <a:t>去</a:t>
            </a:r>
            <a:r>
              <a:rPr lang="zh-TW" u="sng">
                <a:solidFill>
                  <a:schemeClr val="dk1"/>
                </a:solidFill>
              </a:rPr>
              <a:t>講述理論</a:t>
            </a:r>
            <a:r>
              <a:rPr lang="zh-TW" u="sng">
                <a:solidFill>
                  <a:schemeClr val="dk1"/>
                </a:solidFill>
              </a:rPr>
              <a:t>定義</a:t>
            </a:r>
            <a:r>
              <a:rPr lang="zh-TW">
                <a:solidFill>
                  <a:schemeClr val="dk1"/>
                </a:solidFill>
              </a:rPr>
              <a:t>的方法，現在有一個問題，</a:t>
            </a:r>
            <a:endParaRPr>
              <a:solidFill>
                <a:schemeClr val="dk1"/>
              </a:solidFill>
            </a:endParaRPr>
          </a:p>
          <a:p>
            <a:pPr indent="0" lvl="0" marL="0" rtl="0" algn="l">
              <a:lnSpc>
                <a:spcPct val="100000"/>
              </a:lnSpc>
              <a:spcBef>
                <a:spcPts val="0"/>
              </a:spcBef>
              <a:spcAft>
                <a:spcPts val="0"/>
              </a:spcAft>
              <a:buSzPts val="1100"/>
              <a:buNone/>
            </a:pPr>
            <a:r>
              <a:rPr lang="zh-TW">
                <a:solidFill>
                  <a:schemeClr val="dk1"/>
                </a:solidFill>
              </a:rPr>
              <a:t>大家覺得誰的方法是正確的?</a:t>
            </a:r>
            <a:endParaRPr>
              <a:solidFill>
                <a:schemeClr val="dk1"/>
              </a:solidFill>
            </a:endParaRPr>
          </a:p>
          <a:p>
            <a:pPr indent="0" lvl="0" marL="0" rtl="0" algn="l">
              <a:lnSpc>
                <a:spcPct val="100000"/>
              </a:lnSpc>
              <a:spcBef>
                <a:spcPts val="0"/>
              </a:spcBef>
              <a:spcAft>
                <a:spcPts val="0"/>
              </a:spcAft>
              <a:buSzPts val="1100"/>
              <a:buNone/>
            </a:pPr>
            <a:r>
              <a:rPr lang="zh-TW">
                <a:solidFill>
                  <a:schemeClr val="dk1"/>
                </a:solidFill>
              </a:rPr>
              <a:t>我們給大家三分鐘的時間，思考一下~</a:t>
            </a:r>
            <a:r>
              <a:rPr lang="zh-TW">
                <a:solidFill>
                  <a:schemeClr val="dk1"/>
                </a:solidFill>
              </a:rPr>
              <a:t>並寫下來</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活動(2min) : 這邊給他們點時間思考誰是對的，要問他們為甚麼</a:t>
            </a:r>
            <a:endParaRPr/>
          </a:p>
          <a:p>
            <a:pPr indent="0" lvl="0" marL="0" rtl="0" algn="l">
              <a:lnSpc>
                <a:spcPct val="100000"/>
              </a:lnSpc>
              <a:spcBef>
                <a:spcPts val="0"/>
              </a:spcBef>
              <a:spcAft>
                <a:spcPts val="0"/>
              </a:spcAft>
              <a:buSzPts val="1100"/>
              <a:buNone/>
            </a:pPr>
            <a:r>
              <a:rPr lang="zh-TW"/>
              <a:t>抽一位以上</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[講義] : 讓他們寫一下他們對機器的想法。</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highlight>
                  <a:srgbClr val="FFFF00"/>
                </a:highlight>
              </a:rPr>
              <a:t>講稿 :</a:t>
            </a:r>
            <a:r>
              <a:rPr lang="zh-TW"/>
              <a:t> </a:t>
            </a:r>
            <a:r>
              <a:rPr lang="zh-TW">
                <a:solidFill>
                  <a:schemeClr val="dk1"/>
                </a:solidFill>
              </a:rPr>
              <a:t>如果我們換個角度想一下，我們把他們講的東西做一下轉換，前面一個講了我們</a:t>
            </a:r>
            <a:r>
              <a:rPr lang="zh-TW">
                <a:solidFill>
                  <a:schemeClr val="dk1"/>
                </a:solidFill>
                <a:highlight>
                  <a:srgbClr val="FFFF00"/>
                </a:highlight>
              </a:rPr>
              <a:t>因為熱，想要有涼風所以發明了電扇</a:t>
            </a:r>
            <a:r>
              <a:rPr lang="zh-TW">
                <a:solidFill>
                  <a:schemeClr val="dk1"/>
                </a:solidFill>
              </a:rPr>
              <a:t>，那他是不是就提出了一項需求? 而電扇就是解決需求的機器，</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那從</a:t>
            </a:r>
            <a:r>
              <a:rPr lang="zh-TW">
                <a:solidFill>
                  <a:schemeClr val="dk1"/>
                </a:solidFill>
                <a:highlight>
                  <a:srgbClr val="FFFF00"/>
                </a:highlight>
              </a:rPr>
              <a:t>教科書學習到的知識就可以構成我們的工具</a:t>
            </a:r>
            <a:r>
              <a:rPr lang="zh-TW">
                <a:solidFill>
                  <a:schemeClr val="dk1"/>
                </a:solidFill>
              </a:rPr>
              <a:t>，</a:t>
            </a:r>
            <a:r>
              <a:rPr lang="zh-TW">
                <a:solidFill>
                  <a:schemeClr val="dk1"/>
                </a:solidFill>
                <a:highlight>
                  <a:srgbClr val="FFFF00"/>
                </a:highlight>
              </a:rPr>
              <a:t>工具就是拿來解決需求的一種手段</a:t>
            </a:r>
            <a:r>
              <a:rPr lang="zh-TW">
                <a:solidFill>
                  <a:schemeClr val="dk1"/>
                </a:solidFill>
              </a:rPr>
              <a:t>，所以對於我們來說需求與工具這兩樣東西其實是密不可分的，我們沒有工具那我們就無法解決需求，但我們沒有需求就沒有工具存在的必要</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highlight>
                  <a:srgbClr val="FFFF00"/>
                </a:highlight>
              </a:rPr>
              <a:t>講稿 :</a:t>
            </a:r>
            <a:r>
              <a:rPr lang="zh-TW"/>
              <a:t> </a:t>
            </a:r>
            <a:r>
              <a:rPr lang="zh-TW">
                <a:solidFill>
                  <a:schemeClr val="dk1"/>
                </a:solidFill>
              </a:rPr>
              <a:t>那我們這邊提供一個簡單的需求案例，需求是如何從這邊移動到學校門口?</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那麼最簡單的方式就是用腳走過去，那麼腿就是我們的工具</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再來我們又有另一項需求是如何更快速的移動到門口，所以我們發明了滑板車或者獨輪車，</a:t>
            </a:r>
            <a:r>
              <a:rPr lang="zh-TW">
                <a:solidFill>
                  <a:schemeClr val="dk1"/>
                </a:solidFill>
                <a:highlight>
                  <a:srgbClr val="FFFF00"/>
                </a:highlight>
              </a:rPr>
              <a:t>再增加機械元件的同時提升我們的效率</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這就是我們要介紹的功能鏈概念，</a:t>
            </a:r>
            <a:r>
              <a:rPr lang="zh-TW">
                <a:solidFill>
                  <a:schemeClr val="dk1"/>
                </a:solidFill>
                <a:highlight>
                  <a:srgbClr val="FFFF00"/>
                </a:highlight>
              </a:rPr>
              <a:t>功能鏈就是在我們某個工具的基礎上增加元件，每個單一零件或許不能達到解決需求的效果</a:t>
            </a:r>
            <a:r>
              <a:rPr lang="zh-TW">
                <a:solidFill>
                  <a:schemeClr val="dk1"/>
                </a:solidFill>
              </a:rPr>
              <a:t>，但是將他們鏈接起來，就可以解決需求</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所以像是獨輪車.....    達到移動的概念</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highlight>
                  <a:srgbClr val="FFFF00"/>
                </a:highlight>
              </a:rPr>
              <a:t>講稿 :</a:t>
            </a:r>
            <a:r>
              <a:rPr lang="zh-TW"/>
              <a:t> </a:t>
            </a:r>
            <a:r>
              <a:rPr lang="zh-TW">
                <a:solidFill>
                  <a:schemeClr val="dk1"/>
                </a:solidFill>
              </a:rPr>
              <a:t>那除了獨輪車以外其實最直觀的我們應該要想到的工具應該會是腳踏車，腳踏車可以算是</a:t>
            </a:r>
            <a:r>
              <a:rPr lang="zh-TW">
                <a:solidFill>
                  <a:schemeClr val="dk1"/>
                </a:solidFill>
                <a:highlight>
                  <a:srgbClr val="FFFF00"/>
                </a:highlight>
              </a:rPr>
              <a:t>機械知識的結晶</a:t>
            </a:r>
            <a:r>
              <a:rPr lang="zh-TW">
                <a:solidFill>
                  <a:schemeClr val="dk1"/>
                </a:solidFill>
              </a:rPr>
              <a:t>，上面的所有東西都是使用機械元件組成，那麼他的最主要功能就是動力的轉換</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highlight>
                  <a:srgbClr val="FFFF00"/>
                </a:highlight>
              </a:rPr>
              <a:t>從腿部的力量轉換成推動車子的動能</a:t>
            </a:r>
            <a:r>
              <a:rPr lang="zh-TW">
                <a:solidFill>
                  <a:schemeClr val="dk1"/>
                </a:solidFill>
              </a:rPr>
              <a:t>，那這邊給大家一點時間想像一下腳踏車是如何運作的，然後完成學習單上腳踏車功能鏈的練習:</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highlight>
                  <a:srgbClr val="C9DAF8"/>
                </a:highlight>
              </a:rPr>
              <a:t>思考時間、請他們分享</a:t>
            </a:r>
            <a:endParaRPr>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highlight>
                  <a:srgbClr val="C9DAF8"/>
                </a:highlight>
              </a:rPr>
              <a:t>講一下腳踏車動力功能鏈怎麼作動</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d8caae6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6d8caae6a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highlight>
                  <a:srgbClr val="FFFF00"/>
                </a:highlight>
              </a:rPr>
              <a:t>講稿 :</a:t>
            </a:r>
            <a:r>
              <a:rPr lang="zh-TW"/>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d8caae6a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d8caae6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制動--&gt; 煞車功能鏈</a:t>
            </a:r>
            <a:endParaRPr/>
          </a:p>
          <a:p>
            <a:pPr indent="0" lvl="0" marL="0" rtl="0" algn="l">
              <a:spcBef>
                <a:spcPts val="0"/>
              </a:spcBef>
              <a:spcAft>
                <a:spcPts val="0"/>
              </a:spcAft>
              <a:buNone/>
            </a:pPr>
            <a:r>
              <a:rPr lang="zh-TW"/>
              <a:t>轉向-&gt; 轉向功能鏈</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highlight>
                  <a:srgbClr val="FFFF00"/>
                </a:highlight>
              </a:rPr>
              <a:t>講稿: </a:t>
            </a:r>
            <a:r>
              <a:rPr lang="zh-TW"/>
              <a:t>如前面所介紹的我們通常能透過一個簡單的功能練來完成一個需求,但我們在使用工具時可能需要同時完成多種需求因此我使用的工具上可能會具有多個功能練,那就請各位以腳踏車為例子思考一下腳踏車除了動力轉換外還有什麼需求及如何透過相應功能練來滿足這個需求,寫在功能練練習部份</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17"/>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7"/>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7"/>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7"/>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17"/>
          <p:cNvGrpSpPr/>
          <p:nvPr/>
        </p:nvGrpSpPr>
        <p:grpSpPr>
          <a:xfrm>
            <a:off x="255200" y="592"/>
            <a:ext cx="2250363" cy="1044300"/>
            <a:chOff x="255200" y="592"/>
            <a:chExt cx="2250363" cy="1044300"/>
          </a:xfrm>
        </p:grpSpPr>
        <p:sp>
          <p:nvSpPr>
            <p:cNvPr id="15" name="Google Shape;15;p17"/>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7"/>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17"/>
          <p:cNvGrpSpPr/>
          <p:nvPr/>
        </p:nvGrpSpPr>
        <p:grpSpPr>
          <a:xfrm>
            <a:off x="905395" y="592"/>
            <a:ext cx="2250363" cy="1044300"/>
            <a:chOff x="905395" y="592"/>
            <a:chExt cx="2250363" cy="1044300"/>
          </a:xfrm>
        </p:grpSpPr>
        <p:sp>
          <p:nvSpPr>
            <p:cNvPr id="19" name="Google Shape;19;p17"/>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7"/>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7"/>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17"/>
          <p:cNvGrpSpPr/>
          <p:nvPr/>
        </p:nvGrpSpPr>
        <p:grpSpPr>
          <a:xfrm>
            <a:off x="7057468" y="5088"/>
            <a:ext cx="1851281" cy="752108"/>
            <a:chOff x="6917201" y="0"/>
            <a:chExt cx="2227776" cy="863400"/>
          </a:xfrm>
        </p:grpSpPr>
        <p:sp>
          <p:nvSpPr>
            <p:cNvPr id="23" name="Google Shape;23;p1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17"/>
          <p:cNvGrpSpPr/>
          <p:nvPr/>
        </p:nvGrpSpPr>
        <p:grpSpPr>
          <a:xfrm>
            <a:off x="6553032" y="4217852"/>
            <a:ext cx="2389067" cy="925737"/>
            <a:chOff x="6917201" y="0"/>
            <a:chExt cx="2227776" cy="863400"/>
          </a:xfrm>
        </p:grpSpPr>
        <p:sp>
          <p:nvSpPr>
            <p:cNvPr id="27" name="Google Shape;27;p1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7"/>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17"/>
          <p:cNvGrpSpPr/>
          <p:nvPr/>
        </p:nvGrpSpPr>
        <p:grpSpPr>
          <a:xfrm>
            <a:off x="199149" y="4055652"/>
            <a:ext cx="2795413" cy="1083308"/>
            <a:chOff x="6917201" y="0"/>
            <a:chExt cx="2227776" cy="863400"/>
          </a:xfrm>
        </p:grpSpPr>
        <p:sp>
          <p:nvSpPr>
            <p:cNvPr id="31" name="Google Shape;31;p1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17"/>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17"/>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26"/>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26"/>
          <p:cNvGrpSpPr/>
          <p:nvPr/>
        </p:nvGrpSpPr>
        <p:grpSpPr>
          <a:xfrm>
            <a:off x="5959222" y="4119576"/>
            <a:ext cx="2520951" cy="1024165"/>
            <a:chOff x="6917201" y="0"/>
            <a:chExt cx="2227776" cy="863400"/>
          </a:xfrm>
        </p:grpSpPr>
        <p:sp>
          <p:nvSpPr>
            <p:cNvPr id="112" name="Google Shape;112;p2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26"/>
          <p:cNvGrpSpPr/>
          <p:nvPr/>
        </p:nvGrpSpPr>
        <p:grpSpPr>
          <a:xfrm>
            <a:off x="199149" y="2"/>
            <a:ext cx="2795413" cy="1083308"/>
            <a:chOff x="6917201" y="0"/>
            <a:chExt cx="2227776" cy="863400"/>
          </a:xfrm>
        </p:grpSpPr>
        <p:sp>
          <p:nvSpPr>
            <p:cNvPr id="116" name="Google Shape;116;p2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26"/>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26"/>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18"/>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3" name="Google Shape;43;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19"/>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19"/>
          <p:cNvGrpSpPr/>
          <p:nvPr/>
        </p:nvGrpSpPr>
        <p:grpSpPr>
          <a:xfrm>
            <a:off x="5594191" y="3961115"/>
            <a:ext cx="2910144" cy="1182340"/>
            <a:chOff x="6917201" y="0"/>
            <a:chExt cx="2227776" cy="863400"/>
          </a:xfrm>
        </p:grpSpPr>
        <p:sp>
          <p:nvSpPr>
            <p:cNvPr id="47" name="Google Shape;47;p1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19"/>
          <p:cNvGrpSpPr/>
          <p:nvPr/>
        </p:nvGrpSpPr>
        <p:grpSpPr>
          <a:xfrm>
            <a:off x="199149" y="2"/>
            <a:ext cx="2795413" cy="1083308"/>
            <a:chOff x="6917201" y="0"/>
            <a:chExt cx="2227776" cy="863400"/>
          </a:xfrm>
        </p:grpSpPr>
        <p:sp>
          <p:nvSpPr>
            <p:cNvPr id="51" name="Google Shape;51;p1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19"/>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2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20"/>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20"/>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2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2"/>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2"/>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22"/>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23"/>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3"/>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23"/>
          <p:cNvGrpSpPr/>
          <p:nvPr/>
        </p:nvGrpSpPr>
        <p:grpSpPr>
          <a:xfrm>
            <a:off x="255991" y="-118"/>
            <a:ext cx="2251347" cy="1043408"/>
            <a:chOff x="3961956" y="4383950"/>
            <a:chExt cx="1160548" cy="548700"/>
          </a:xfrm>
        </p:grpSpPr>
        <p:sp>
          <p:nvSpPr>
            <p:cNvPr id="81" name="Google Shape;81;p23"/>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3"/>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23"/>
          <p:cNvGrpSpPr/>
          <p:nvPr/>
        </p:nvGrpSpPr>
        <p:grpSpPr>
          <a:xfrm>
            <a:off x="34934" y="4522125"/>
            <a:ext cx="1593305" cy="617072"/>
            <a:chOff x="6917201" y="0"/>
            <a:chExt cx="2227776" cy="863400"/>
          </a:xfrm>
        </p:grpSpPr>
        <p:sp>
          <p:nvSpPr>
            <p:cNvPr id="86" name="Google Shape;86;p23"/>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3"/>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23"/>
          <p:cNvGrpSpPr/>
          <p:nvPr/>
        </p:nvGrpSpPr>
        <p:grpSpPr>
          <a:xfrm>
            <a:off x="5886353" y="1243"/>
            <a:ext cx="3257454" cy="1261514"/>
            <a:chOff x="6917201" y="0"/>
            <a:chExt cx="2227776" cy="863400"/>
          </a:xfrm>
        </p:grpSpPr>
        <p:sp>
          <p:nvSpPr>
            <p:cNvPr id="90" name="Google Shape;90;p2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23"/>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2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4"/>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24"/>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24"/>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25"/>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5"/>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2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6"/>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youtu.be/R-WnUpl49zg?si=cqJAYb-JPZtSPKcW" TargetMode="External"/><Relationship Id="rId4" Type="http://schemas.openxmlformats.org/officeDocument/2006/relationships/hyperlink" Target="http://www.youtube.com/watch?v=R-WnUpl49zg" TargetMode="External"/><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688550" y="1815975"/>
            <a:ext cx="5766900" cy="1448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800"/>
              <a:buNone/>
            </a:pPr>
            <a:r>
              <a:rPr lang="zh-TW">
                <a:latin typeface="DFKai-SB"/>
                <a:ea typeface="DFKai-SB"/>
                <a:cs typeface="DFKai-SB"/>
                <a:sym typeface="DFKai-SB"/>
              </a:rPr>
              <a:t>工程系統分析</a:t>
            </a:r>
            <a:endParaRPr>
              <a:latin typeface="DFKai-SB"/>
              <a:ea typeface="DFKai-SB"/>
              <a:cs typeface="DFKai-SB"/>
              <a:sym typeface="DFKai-SB"/>
            </a:endParaRPr>
          </a:p>
        </p:txBody>
      </p:sp>
      <p:sp>
        <p:nvSpPr>
          <p:cNvPr id="129" name="Google Shape;129;p1"/>
          <p:cNvSpPr txBox="1"/>
          <p:nvPr>
            <p:ph idx="1" type="subTitle"/>
          </p:nvPr>
        </p:nvSpPr>
        <p:spPr>
          <a:xfrm>
            <a:off x="3246150" y="3264075"/>
            <a:ext cx="2651700" cy="52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zh-TW">
                <a:latin typeface="DFKai-SB"/>
                <a:ea typeface="DFKai-SB"/>
                <a:cs typeface="DFKai-SB"/>
                <a:sym typeface="DFKai-SB"/>
              </a:rPr>
              <a:t>教授:詹魁元</a:t>
            </a:r>
            <a:endParaRPr>
              <a:latin typeface="DFKai-SB"/>
              <a:ea typeface="DFKai-SB"/>
              <a:cs typeface="DFKai-SB"/>
              <a:sym typeface="DFKai-SB"/>
            </a:endParaRPr>
          </a:p>
          <a:p>
            <a:pPr indent="0" lvl="0" marL="0" rtl="0" algn="ctr">
              <a:lnSpc>
                <a:spcPct val="100000"/>
              </a:lnSpc>
              <a:spcBef>
                <a:spcPts val="0"/>
              </a:spcBef>
              <a:spcAft>
                <a:spcPts val="0"/>
              </a:spcAft>
              <a:buSzPct val="117647"/>
              <a:buNone/>
            </a:pPr>
            <a:r>
              <a:rPr lang="zh-TW">
                <a:latin typeface="DFKai-SB"/>
                <a:ea typeface="DFKai-SB"/>
                <a:cs typeface="DFKai-SB"/>
                <a:sym typeface="DFKai-SB"/>
              </a:rPr>
              <a:t>學生:蕭敬亭、柯琮祐</a:t>
            </a:r>
            <a:endParaRPr>
              <a:latin typeface="DFKai-SB"/>
              <a:ea typeface="DFKai-SB"/>
              <a:cs typeface="DFKai-SB"/>
              <a:sym typeface="DFKai-S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6d8caae6a3_0_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3000"/>
              <a:buFont typeface="Arial"/>
              <a:buNone/>
            </a:pPr>
            <a:r>
              <a:rPr lang="zh-TW">
                <a:latin typeface="DFKai-SB"/>
                <a:ea typeface="DFKai-SB"/>
                <a:cs typeface="DFKai-SB"/>
                <a:sym typeface="DFKai-SB"/>
              </a:rPr>
              <a:t>功能鏈(制動)</a:t>
            </a:r>
            <a:endParaRPr/>
          </a:p>
        </p:txBody>
      </p:sp>
      <p:pic>
        <p:nvPicPr>
          <p:cNvPr id="196" name="Google Shape;196;g26d8caae6a3_0_0"/>
          <p:cNvPicPr preferRelativeResize="0"/>
          <p:nvPr/>
        </p:nvPicPr>
        <p:blipFill rotWithShape="1">
          <a:blip r:embed="rId3">
            <a:alphaModFix/>
          </a:blip>
          <a:srcRect b="0" l="5612" r="12211" t="0"/>
          <a:stretch/>
        </p:blipFill>
        <p:spPr>
          <a:xfrm>
            <a:off x="3095601" y="2480175"/>
            <a:ext cx="2566179" cy="2075450"/>
          </a:xfrm>
          <a:prstGeom prst="rect">
            <a:avLst/>
          </a:prstGeom>
          <a:noFill/>
          <a:ln>
            <a:noFill/>
          </a:ln>
        </p:spPr>
      </p:pic>
      <p:pic>
        <p:nvPicPr>
          <p:cNvPr id="197" name="Google Shape;197;g26d8caae6a3_0_0"/>
          <p:cNvPicPr preferRelativeResize="0"/>
          <p:nvPr/>
        </p:nvPicPr>
        <p:blipFill rotWithShape="1">
          <a:blip r:embed="rId4">
            <a:alphaModFix/>
          </a:blip>
          <a:srcRect b="0" l="47918" r="3439" t="0"/>
          <a:stretch/>
        </p:blipFill>
        <p:spPr>
          <a:xfrm>
            <a:off x="819150" y="2226050"/>
            <a:ext cx="1883651" cy="2583700"/>
          </a:xfrm>
          <a:prstGeom prst="rect">
            <a:avLst/>
          </a:prstGeom>
          <a:noFill/>
          <a:ln>
            <a:noFill/>
          </a:ln>
        </p:spPr>
      </p:pic>
      <p:pic>
        <p:nvPicPr>
          <p:cNvPr id="198" name="Google Shape;198;g26d8caae6a3_0_0"/>
          <p:cNvPicPr preferRelativeResize="0"/>
          <p:nvPr/>
        </p:nvPicPr>
        <p:blipFill rotWithShape="1">
          <a:blip r:embed="rId5">
            <a:alphaModFix/>
          </a:blip>
          <a:srcRect b="0" l="21349" r="8608" t="9804"/>
          <a:stretch/>
        </p:blipFill>
        <p:spPr>
          <a:xfrm>
            <a:off x="6054575" y="2480175"/>
            <a:ext cx="2331100" cy="2075450"/>
          </a:xfrm>
          <a:prstGeom prst="rect">
            <a:avLst/>
          </a:prstGeom>
          <a:noFill/>
          <a:ln>
            <a:noFill/>
          </a:ln>
        </p:spPr>
      </p:pic>
      <p:sp>
        <p:nvSpPr>
          <p:cNvPr id="199" name="Google Shape;199;g26d8caae6a3_0_0"/>
          <p:cNvSpPr txBox="1"/>
          <p:nvPr/>
        </p:nvSpPr>
        <p:spPr>
          <a:xfrm>
            <a:off x="788700" y="1711275"/>
            <a:ext cx="75666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300">
                <a:solidFill>
                  <a:schemeClr val="dk2"/>
                </a:solidFill>
                <a:latin typeface="DFKai-SB"/>
                <a:ea typeface="DFKai-SB"/>
                <a:cs typeface="DFKai-SB"/>
                <a:sym typeface="DFKai-SB"/>
              </a:rPr>
              <a:t>手</a:t>
            </a:r>
            <a:r>
              <a:rPr lang="zh-TW" sz="1300">
                <a:solidFill>
                  <a:schemeClr val="dk2"/>
                </a:solidFill>
                <a:latin typeface="DFKai-SB"/>
                <a:ea typeface="DFKai-SB"/>
                <a:cs typeface="DFKai-SB"/>
                <a:sym typeface="DFKai-SB"/>
              </a:rPr>
              <a:t>部的力量 </a:t>
            </a:r>
            <a:r>
              <a:rPr lang="zh-TW" sz="1300">
                <a:solidFill>
                  <a:schemeClr val="dk2"/>
                </a:solidFill>
                <a:highlight>
                  <a:srgbClr val="FFF1A7"/>
                </a:highlight>
                <a:latin typeface="DFKai-SB"/>
                <a:ea typeface="DFKai-SB"/>
                <a:cs typeface="DFKai-SB"/>
                <a:sym typeface="DFKai-SB"/>
              </a:rPr>
              <a:t>&gt;&gt;&gt; </a:t>
            </a:r>
            <a:r>
              <a:rPr lang="zh-TW" sz="1300">
                <a:solidFill>
                  <a:schemeClr val="dk2"/>
                </a:solidFill>
                <a:highlight>
                  <a:srgbClr val="FFF1A7"/>
                </a:highlight>
                <a:latin typeface="DFKai-SB"/>
                <a:ea typeface="DFKai-SB"/>
                <a:cs typeface="DFKai-SB"/>
                <a:sym typeface="DFKai-SB"/>
              </a:rPr>
              <a:t>壓下握把</a:t>
            </a:r>
            <a:r>
              <a:rPr lang="zh-TW" sz="1300">
                <a:solidFill>
                  <a:schemeClr val="dk2"/>
                </a:solidFill>
                <a:highlight>
                  <a:srgbClr val="FFF1A7"/>
                </a:highlight>
                <a:latin typeface="DFKai-SB"/>
                <a:ea typeface="DFKai-SB"/>
                <a:cs typeface="DFKai-SB"/>
                <a:sym typeface="DFKai-SB"/>
              </a:rPr>
              <a:t> &gt;&gt;&gt; </a:t>
            </a:r>
            <a:r>
              <a:rPr lang="zh-TW" sz="1300">
                <a:solidFill>
                  <a:schemeClr val="dk2"/>
                </a:solidFill>
                <a:highlight>
                  <a:srgbClr val="FFF1A7"/>
                </a:highlight>
                <a:latin typeface="DFKai-SB"/>
                <a:ea typeface="DFKai-SB"/>
                <a:cs typeface="DFKai-SB"/>
                <a:sym typeface="DFKai-SB"/>
              </a:rPr>
              <a:t>煞車線傳</a:t>
            </a:r>
            <a:r>
              <a:rPr lang="zh-TW" sz="1300">
                <a:solidFill>
                  <a:schemeClr val="dk2"/>
                </a:solidFill>
                <a:highlight>
                  <a:srgbClr val="FFF1A7"/>
                </a:highlight>
                <a:latin typeface="DFKai-SB"/>
                <a:ea typeface="DFKai-SB"/>
                <a:cs typeface="DFKai-SB"/>
                <a:sym typeface="DFKai-SB"/>
              </a:rPr>
              <a:t>動 &gt;&gt;&gt; </a:t>
            </a:r>
            <a:r>
              <a:rPr lang="zh-TW" sz="1300">
                <a:solidFill>
                  <a:schemeClr val="dk2"/>
                </a:solidFill>
                <a:highlight>
                  <a:srgbClr val="FFF1A7"/>
                </a:highlight>
                <a:latin typeface="DFKai-SB"/>
                <a:ea typeface="DFKai-SB"/>
                <a:cs typeface="DFKai-SB"/>
                <a:sym typeface="DFKai-SB"/>
              </a:rPr>
              <a:t>合上煞車器</a:t>
            </a:r>
            <a:r>
              <a:rPr lang="zh-TW" sz="1300">
                <a:solidFill>
                  <a:schemeClr val="dk2"/>
                </a:solidFill>
                <a:highlight>
                  <a:srgbClr val="FFF1A7"/>
                </a:highlight>
                <a:latin typeface="DFKai-SB"/>
                <a:ea typeface="DFKai-SB"/>
                <a:cs typeface="DFKai-SB"/>
                <a:sym typeface="DFKai-SB"/>
              </a:rPr>
              <a:t>&gt;&gt;&gt;</a:t>
            </a:r>
            <a:r>
              <a:rPr lang="zh-TW" sz="1300">
                <a:solidFill>
                  <a:schemeClr val="dk2"/>
                </a:solidFill>
                <a:latin typeface="DFKai-SB"/>
                <a:ea typeface="DFKai-SB"/>
                <a:cs typeface="DFKai-SB"/>
                <a:sym typeface="DFKai-SB"/>
              </a:rPr>
              <a:t> </a:t>
            </a:r>
            <a:r>
              <a:rPr lang="zh-TW" sz="1300">
                <a:solidFill>
                  <a:schemeClr val="dk2"/>
                </a:solidFill>
                <a:latin typeface="DFKai-SB"/>
                <a:ea typeface="DFKai-SB"/>
                <a:cs typeface="DFKai-SB"/>
                <a:sym typeface="DFKai-SB"/>
              </a:rPr>
              <a:t>煞車皮夾住輪框減速</a:t>
            </a:r>
            <a:endParaRPr sz="1300">
              <a:solidFill>
                <a:schemeClr val="dk2"/>
              </a:solidFill>
              <a:latin typeface="DFKai-SB"/>
              <a:ea typeface="DFKai-SB"/>
              <a:cs typeface="DFKai-SB"/>
              <a:sym typeface="DFKai-SB"/>
            </a:endParaRPr>
          </a:p>
          <a:p>
            <a:pPr indent="0" lvl="0" marL="0" rtl="0" algn="l">
              <a:lnSpc>
                <a:spcPct val="115000"/>
              </a:lnSpc>
              <a:spcBef>
                <a:spcPts val="1200"/>
              </a:spcBef>
              <a:spcAft>
                <a:spcPts val="1200"/>
              </a:spcAft>
              <a:buNone/>
            </a:pPr>
            <a:r>
              <a:t/>
            </a:r>
            <a:endParaRPr sz="1300">
              <a:solidFill>
                <a:schemeClr val="dk2"/>
              </a:solidFill>
              <a:latin typeface="DFKai-SB"/>
              <a:ea typeface="DFKai-SB"/>
              <a:cs typeface="DFKai-SB"/>
              <a:sym typeface="DFKai-S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6d8caae6a3_0_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功能鏈升級(動力)</a:t>
            </a:r>
            <a:endParaRPr>
              <a:latin typeface="DFKai-SB"/>
              <a:ea typeface="DFKai-SB"/>
              <a:cs typeface="DFKai-SB"/>
              <a:sym typeface="DFKai-SB"/>
            </a:endParaRPr>
          </a:p>
        </p:txBody>
      </p:sp>
      <p:sp>
        <p:nvSpPr>
          <p:cNvPr id="205" name="Google Shape;205;g26d8caae6a3_0_14"/>
          <p:cNvSpPr txBox="1"/>
          <p:nvPr>
            <p:ph idx="1" type="body"/>
          </p:nvPr>
        </p:nvSpPr>
        <p:spPr>
          <a:xfrm>
            <a:off x="819150" y="1990725"/>
            <a:ext cx="7430100" cy="8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6" name="Google Shape;206;g26d8caae6a3_0_14"/>
          <p:cNvSpPr/>
          <p:nvPr/>
        </p:nvSpPr>
        <p:spPr>
          <a:xfrm>
            <a:off x="72190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發動機</a:t>
            </a:r>
            <a:endParaRPr>
              <a:latin typeface="DFKai-SB"/>
              <a:ea typeface="DFKai-SB"/>
              <a:cs typeface="DFKai-SB"/>
              <a:sym typeface="DFKai-SB"/>
            </a:endParaRPr>
          </a:p>
        </p:txBody>
      </p:sp>
      <p:sp>
        <p:nvSpPr>
          <p:cNvPr id="207" name="Google Shape;207;g26d8caae6a3_0_14"/>
          <p:cNvSpPr/>
          <p:nvPr/>
        </p:nvSpPr>
        <p:spPr>
          <a:xfrm>
            <a:off x="207545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離合器</a:t>
            </a:r>
            <a:endParaRPr>
              <a:latin typeface="DFKai-SB"/>
              <a:ea typeface="DFKai-SB"/>
              <a:cs typeface="DFKai-SB"/>
              <a:sym typeface="DFKai-SB"/>
            </a:endParaRPr>
          </a:p>
        </p:txBody>
      </p:sp>
      <p:cxnSp>
        <p:nvCxnSpPr>
          <p:cNvPr id="208" name="Google Shape;208;g26d8caae6a3_0_14"/>
          <p:cNvCxnSpPr>
            <a:stCxn id="206" idx="3"/>
            <a:endCxn id="207" idx="1"/>
          </p:cNvCxnSpPr>
          <p:nvPr/>
        </p:nvCxnSpPr>
        <p:spPr>
          <a:xfrm>
            <a:off x="1654300" y="4188750"/>
            <a:ext cx="421200" cy="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g26d8caae6a3_0_14"/>
          <p:cNvSpPr/>
          <p:nvPr/>
        </p:nvSpPr>
        <p:spPr>
          <a:xfrm>
            <a:off x="342905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變速箱</a:t>
            </a:r>
            <a:endParaRPr>
              <a:latin typeface="DFKai-SB"/>
              <a:ea typeface="DFKai-SB"/>
              <a:cs typeface="DFKai-SB"/>
              <a:sym typeface="DFKai-SB"/>
            </a:endParaRPr>
          </a:p>
        </p:txBody>
      </p:sp>
      <p:cxnSp>
        <p:nvCxnSpPr>
          <p:cNvPr id="210" name="Google Shape;210;g26d8caae6a3_0_14"/>
          <p:cNvCxnSpPr>
            <a:endCxn id="209" idx="1"/>
          </p:cNvCxnSpPr>
          <p:nvPr/>
        </p:nvCxnSpPr>
        <p:spPr>
          <a:xfrm>
            <a:off x="3007850" y="4188750"/>
            <a:ext cx="421200" cy="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g26d8caae6a3_0_14"/>
          <p:cNvSpPr/>
          <p:nvPr/>
        </p:nvSpPr>
        <p:spPr>
          <a:xfrm>
            <a:off x="478260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傳動軸</a:t>
            </a:r>
            <a:endParaRPr>
              <a:latin typeface="DFKai-SB"/>
              <a:ea typeface="DFKai-SB"/>
              <a:cs typeface="DFKai-SB"/>
              <a:sym typeface="DFKai-SB"/>
            </a:endParaRPr>
          </a:p>
        </p:txBody>
      </p:sp>
      <p:cxnSp>
        <p:nvCxnSpPr>
          <p:cNvPr id="212" name="Google Shape;212;g26d8caae6a3_0_14"/>
          <p:cNvCxnSpPr>
            <a:endCxn id="211" idx="1"/>
          </p:cNvCxnSpPr>
          <p:nvPr/>
        </p:nvCxnSpPr>
        <p:spPr>
          <a:xfrm>
            <a:off x="4361400" y="4188750"/>
            <a:ext cx="421200" cy="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g26d8caae6a3_0_14"/>
          <p:cNvSpPr/>
          <p:nvPr/>
        </p:nvSpPr>
        <p:spPr>
          <a:xfrm>
            <a:off x="613615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差速器</a:t>
            </a:r>
            <a:endParaRPr>
              <a:latin typeface="DFKai-SB"/>
              <a:ea typeface="DFKai-SB"/>
              <a:cs typeface="DFKai-SB"/>
              <a:sym typeface="DFKai-SB"/>
            </a:endParaRPr>
          </a:p>
        </p:txBody>
      </p:sp>
      <p:cxnSp>
        <p:nvCxnSpPr>
          <p:cNvPr id="214" name="Google Shape;214;g26d8caae6a3_0_14"/>
          <p:cNvCxnSpPr>
            <a:endCxn id="213" idx="1"/>
          </p:cNvCxnSpPr>
          <p:nvPr/>
        </p:nvCxnSpPr>
        <p:spPr>
          <a:xfrm>
            <a:off x="5714950" y="4188750"/>
            <a:ext cx="421200" cy="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g26d8caae6a3_0_14"/>
          <p:cNvSpPr/>
          <p:nvPr/>
        </p:nvSpPr>
        <p:spPr>
          <a:xfrm>
            <a:off x="7489700" y="3948150"/>
            <a:ext cx="9324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驅動輪</a:t>
            </a:r>
            <a:endParaRPr>
              <a:latin typeface="DFKai-SB"/>
              <a:ea typeface="DFKai-SB"/>
              <a:cs typeface="DFKai-SB"/>
              <a:sym typeface="DFKai-SB"/>
            </a:endParaRPr>
          </a:p>
        </p:txBody>
      </p:sp>
      <p:cxnSp>
        <p:nvCxnSpPr>
          <p:cNvPr id="216" name="Google Shape;216;g26d8caae6a3_0_14"/>
          <p:cNvCxnSpPr>
            <a:endCxn id="215" idx="1"/>
          </p:cNvCxnSpPr>
          <p:nvPr/>
        </p:nvCxnSpPr>
        <p:spPr>
          <a:xfrm>
            <a:off x="7068500" y="4188750"/>
            <a:ext cx="421200" cy="0"/>
          </a:xfrm>
          <a:prstGeom prst="straightConnector1">
            <a:avLst/>
          </a:prstGeom>
          <a:noFill/>
          <a:ln cap="flat" cmpd="sng" w="9525">
            <a:solidFill>
              <a:schemeClr val="dk2"/>
            </a:solidFill>
            <a:prstDash val="solid"/>
            <a:round/>
            <a:headEnd len="med" w="med" type="none"/>
            <a:tailEnd len="med" w="med" type="triangle"/>
          </a:ln>
        </p:spPr>
      </p:cxnSp>
      <p:pic>
        <p:nvPicPr>
          <p:cNvPr id="217" name="Google Shape;217;g26d8caae6a3_0_14"/>
          <p:cNvPicPr preferRelativeResize="0"/>
          <p:nvPr/>
        </p:nvPicPr>
        <p:blipFill>
          <a:blip r:embed="rId3">
            <a:alphaModFix/>
          </a:blip>
          <a:stretch>
            <a:fillRect/>
          </a:stretch>
        </p:blipFill>
        <p:spPr>
          <a:xfrm>
            <a:off x="667425" y="1562100"/>
            <a:ext cx="4219575" cy="2019300"/>
          </a:xfrm>
          <a:prstGeom prst="rect">
            <a:avLst/>
          </a:prstGeom>
          <a:noFill/>
          <a:ln>
            <a:noFill/>
          </a:ln>
        </p:spPr>
      </p:pic>
      <p:pic>
        <p:nvPicPr>
          <p:cNvPr id="218" name="Google Shape;218;g26d8caae6a3_0_14"/>
          <p:cNvPicPr preferRelativeResize="0"/>
          <p:nvPr/>
        </p:nvPicPr>
        <p:blipFill>
          <a:blip r:embed="rId4">
            <a:alphaModFix/>
          </a:blip>
          <a:stretch>
            <a:fillRect/>
          </a:stretch>
        </p:blipFill>
        <p:spPr>
          <a:xfrm>
            <a:off x="5347500" y="1588438"/>
            <a:ext cx="3496202" cy="196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生活工具應用觀察</a:t>
            </a:r>
            <a:endParaRPr>
              <a:latin typeface="DFKai-SB"/>
              <a:ea typeface="DFKai-SB"/>
              <a:cs typeface="DFKai-SB"/>
              <a:sym typeface="DFKai-SB"/>
            </a:endParaRPr>
          </a:p>
        </p:txBody>
      </p:sp>
      <p:sp>
        <p:nvSpPr>
          <p:cNvPr id="224" name="Google Shape;224;p7"/>
          <p:cNvSpPr txBox="1"/>
          <p:nvPr>
            <p:ph idx="1" type="body"/>
          </p:nvPr>
        </p:nvSpPr>
        <p:spPr>
          <a:xfrm>
            <a:off x="819150" y="1990725"/>
            <a:ext cx="19980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 寫字 &gt; 鉛筆 </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降溫 &gt; 扇子 </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煮飯 &gt; 升火煮米</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
        <p:nvSpPr>
          <p:cNvPr id="225" name="Google Shape;225;p7"/>
          <p:cNvSpPr txBox="1"/>
          <p:nvPr>
            <p:ph idx="1" type="body"/>
          </p:nvPr>
        </p:nvSpPr>
        <p:spPr>
          <a:xfrm>
            <a:off x="2333875" y="2371150"/>
            <a:ext cx="1998000" cy="913200"/>
          </a:xfrm>
          <a:prstGeom prst="rect">
            <a:avLst/>
          </a:prstGeom>
          <a:noFill/>
          <a:ln>
            <a:noFill/>
          </a:ln>
        </p:spPr>
        <p:txBody>
          <a:bodyPr anchorCtr="0" anchor="t" bIns="91425" lIns="91425" spcFirstLastPara="1" rIns="91425" wrap="square" tIns="91425">
            <a:normAutofit/>
          </a:bodyPr>
          <a:lstStyle/>
          <a:p>
            <a:pPr indent="0" lvl="0" marL="0" rtl="0" algn="ctr">
              <a:lnSpc>
                <a:spcPct val="50000"/>
              </a:lnSpc>
              <a:spcBef>
                <a:spcPts val="0"/>
              </a:spcBef>
              <a:spcAft>
                <a:spcPts val="0"/>
              </a:spcAft>
              <a:buSzPts val="1300"/>
              <a:buNone/>
            </a:pPr>
            <a:r>
              <a:rPr lang="zh-TW">
                <a:latin typeface="DFKai-SB"/>
                <a:ea typeface="DFKai-SB"/>
                <a:cs typeface="DFKai-SB"/>
                <a:sym typeface="DFKai-SB"/>
              </a:rPr>
              <a:t>升級</a:t>
            </a:r>
            <a:endParaRPr>
              <a:latin typeface="DFKai-SB"/>
              <a:ea typeface="DFKai-SB"/>
              <a:cs typeface="DFKai-SB"/>
              <a:sym typeface="DFKai-SB"/>
            </a:endParaRPr>
          </a:p>
          <a:p>
            <a:pPr indent="0" lvl="0" marL="0" rtl="0" algn="ctr">
              <a:lnSpc>
                <a:spcPct val="50000"/>
              </a:lnSpc>
              <a:spcBef>
                <a:spcPts val="1200"/>
              </a:spcBef>
              <a:spcAft>
                <a:spcPts val="0"/>
              </a:spcAft>
              <a:buSzPts val="1300"/>
              <a:buNone/>
            </a:pPr>
            <a:r>
              <a:rPr lang="zh-TW">
                <a:latin typeface="DFKai-SB"/>
                <a:ea typeface="DFKai-SB"/>
                <a:cs typeface="DFKai-SB"/>
                <a:sym typeface="DFKai-SB"/>
              </a:rPr>
              <a:t>&gt;&gt;&gt;&gt;&gt;&gt;&gt;&gt;&gt;</a:t>
            </a:r>
            <a:endParaRPr>
              <a:latin typeface="DFKai-SB"/>
              <a:ea typeface="DFKai-SB"/>
              <a:cs typeface="DFKai-SB"/>
              <a:sym typeface="DFKai-SB"/>
            </a:endParaRPr>
          </a:p>
          <a:p>
            <a:pPr indent="0" lvl="0" marL="0" rtl="0" algn="ctr">
              <a:lnSpc>
                <a:spcPct val="50000"/>
              </a:lnSpc>
              <a:spcBef>
                <a:spcPts val="1200"/>
              </a:spcBef>
              <a:spcAft>
                <a:spcPts val="1200"/>
              </a:spcAft>
              <a:buSzPts val="1300"/>
              <a:buNone/>
            </a:pPr>
            <a:r>
              <a:rPr lang="zh-TW">
                <a:latin typeface="DFKai-SB"/>
                <a:ea typeface="DFKai-SB"/>
                <a:cs typeface="DFKai-SB"/>
                <a:sym typeface="DFKai-SB"/>
              </a:rPr>
              <a:t>需求</a:t>
            </a:r>
            <a:endParaRPr>
              <a:latin typeface="DFKai-SB"/>
              <a:ea typeface="DFKai-SB"/>
              <a:cs typeface="DFKai-SB"/>
              <a:sym typeface="DFKai-SB"/>
            </a:endParaRPr>
          </a:p>
        </p:txBody>
      </p:sp>
      <p:sp>
        <p:nvSpPr>
          <p:cNvPr id="226" name="Google Shape;226;p7"/>
          <p:cNvSpPr txBox="1"/>
          <p:nvPr>
            <p:ph idx="1" type="body"/>
          </p:nvPr>
        </p:nvSpPr>
        <p:spPr>
          <a:xfrm>
            <a:off x="4572000" y="1990725"/>
            <a:ext cx="19980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鱷魚牙醫玩具活動</a:t>
            </a:r>
            <a:endParaRPr>
              <a:latin typeface="DFKai-SB"/>
              <a:ea typeface="DFKai-SB"/>
              <a:cs typeface="DFKai-SB"/>
              <a:sym typeface="DFKai-SB"/>
            </a:endParaRPr>
          </a:p>
        </p:txBody>
      </p:sp>
      <p:sp>
        <p:nvSpPr>
          <p:cNvPr id="232" name="Google Shape;232;p14"/>
          <p:cNvSpPr txBox="1"/>
          <p:nvPr>
            <p:ph idx="1" type="body"/>
          </p:nvPr>
        </p:nvSpPr>
        <p:spPr>
          <a:xfrm>
            <a:off x="819150" y="1610900"/>
            <a:ext cx="7505700" cy="2828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拆解並觀察：</a:t>
            </a:r>
            <a:endParaRPr>
              <a:latin typeface="DFKai-SB"/>
              <a:ea typeface="DFKai-SB"/>
              <a:cs typeface="DFKai-SB"/>
              <a:sym typeface="DFKai-SB"/>
            </a:endParaRPr>
          </a:p>
          <a:p>
            <a:pPr indent="457200" lvl="0" marL="0" rtl="0" algn="l">
              <a:lnSpc>
                <a:spcPct val="115000"/>
              </a:lnSpc>
              <a:spcBef>
                <a:spcPts val="1200"/>
              </a:spcBef>
              <a:spcAft>
                <a:spcPts val="0"/>
              </a:spcAft>
              <a:buSzPts val="1300"/>
              <a:buNone/>
            </a:pPr>
            <a:r>
              <a:rPr lang="zh-TW">
                <a:latin typeface="DFKai-SB"/>
                <a:ea typeface="DFKai-SB"/>
                <a:cs typeface="DFKai-SB"/>
                <a:sym typeface="DFKai-SB"/>
              </a:rPr>
              <a:t>1.鱷魚的嘴巴為什麼張到最大時會卡住？為什麼按到正確牙齒時會閉上嘴巴？</a:t>
            </a:r>
            <a:endParaRPr>
              <a:latin typeface="DFKai-SB"/>
              <a:ea typeface="DFKai-SB"/>
              <a:cs typeface="DFKai-SB"/>
              <a:sym typeface="DFKai-SB"/>
            </a:endParaRPr>
          </a:p>
          <a:p>
            <a:pPr indent="457200" lvl="0" marL="0" rtl="0" algn="l">
              <a:lnSpc>
                <a:spcPct val="115000"/>
              </a:lnSpc>
              <a:spcBef>
                <a:spcPts val="1200"/>
              </a:spcBef>
              <a:spcAft>
                <a:spcPts val="0"/>
              </a:spcAft>
              <a:buSzPts val="1300"/>
              <a:buNone/>
            </a:pPr>
            <a:r>
              <a:rPr lang="zh-TW">
                <a:latin typeface="DFKai-SB"/>
                <a:ea typeface="DFKai-SB"/>
                <a:cs typeface="DFKai-SB"/>
                <a:sym typeface="DFKai-SB"/>
              </a:rPr>
              <a:t>2.</a:t>
            </a:r>
            <a:r>
              <a:rPr lang="zh-TW">
                <a:latin typeface="DFKai-SB"/>
                <a:ea typeface="DFKai-SB"/>
                <a:cs typeface="DFKai-SB"/>
                <a:sym typeface="DFKai-SB"/>
              </a:rPr>
              <a:t>使鱷魚嘴巴閉上的</a:t>
            </a:r>
            <a:r>
              <a:rPr lang="zh-TW">
                <a:latin typeface="DFKai-SB"/>
                <a:ea typeface="DFKai-SB"/>
                <a:cs typeface="DFKai-SB"/>
                <a:sym typeface="DFKai-SB"/>
              </a:rPr>
              <a:t>正確牙齒有可能會有不只或不到一個的可能嗎？為什麼？</a:t>
            </a:r>
            <a:endParaRPr>
              <a:latin typeface="DFKai-SB"/>
              <a:ea typeface="DFKai-SB"/>
              <a:cs typeface="DFKai-SB"/>
              <a:sym typeface="DFKai-SB"/>
            </a:endParaRPr>
          </a:p>
          <a:p>
            <a:pPr indent="457200" lvl="0" marL="0" rtl="0" algn="l">
              <a:lnSpc>
                <a:spcPct val="115000"/>
              </a:lnSpc>
              <a:spcBef>
                <a:spcPts val="1200"/>
              </a:spcBef>
              <a:spcAft>
                <a:spcPts val="0"/>
              </a:spcAft>
              <a:buSzPts val="1300"/>
              <a:buNone/>
            </a:pPr>
            <a:r>
              <a:rPr lang="zh-TW">
                <a:latin typeface="DFKai-SB"/>
                <a:ea typeface="DFKai-SB"/>
                <a:cs typeface="DFKai-SB"/>
                <a:sym typeface="DFKai-SB"/>
              </a:rPr>
              <a:t>3.</a:t>
            </a:r>
            <a:r>
              <a:rPr lang="zh-TW">
                <a:latin typeface="DFKai-SB"/>
                <a:ea typeface="DFKai-SB"/>
                <a:cs typeface="DFKai-SB"/>
                <a:sym typeface="DFKai-SB"/>
              </a:rPr>
              <a:t>為什麼每一次會讓嘴巴閉起來的牙齒都不同？有沒有規律呢？為什麼？</a:t>
            </a:r>
            <a:endParaRPr>
              <a:latin typeface="DFKai-SB"/>
              <a:ea typeface="DFKai-SB"/>
              <a:cs typeface="DFKai-SB"/>
              <a:sym typeface="DFKai-SB"/>
            </a:endParaRPr>
          </a:p>
          <a:p>
            <a:pPr indent="457200" lvl="0" marL="0" rtl="0" algn="l">
              <a:lnSpc>
                <a:spcPct val="115000"/>
              </a:lnSpc>
              <a:spcBef>
                <a:spcPts val="1200"/>
              </a:spcBef>
              <a:spcAft>
                <a:spcPts val="0"/>
              </a:spcAft>
              <a:buSzPts val="1300"/>
              <a:buNone/>
            </a:pPr>
            <a:r>
              <a:rPr lang="zh-TW">
                <a:latin typeface="DFKai-SB"/>
                <a:ea typeface="DFKai-SB"/>
                <a:cs typeface="DFKai-SB"/>
                <a:sym typeface="DFKai-SB"/>
              </a:rPr>
              <a:t>4.</a:t>
            </a:r>
            <a:r>
              <a:rPr lang="zh-TW">
                <a:latin typeface="DFKai-SB"/>
                <a:ea typeface="DFKai-SB"/>
                <a:cs typeface="DFKai-SB"/>
                <a:sym typeface="DFKai-SB"/>
              </a:rPr>
              <a:t>鱷魚張開嘴巴到最大後為什麼按下非正確的牙齒是如何固定不動讓它不能再被按下的？</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t/>
            </a:r>
            <a:endParaRPr>
              <a:latin typeface="DFKai-SB"/>
              <a:ea typeface="DFKai-SB"/>
              <a:cs typeface="DFKai-SB"/>
              <a:sym typeface="DFKai-S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cb375cdc33_0_2"/>
          <p:cNvSpPr txBox="1"/>
          <p:nvPr>
            <p:ph type="title"/>
          </p:nvPr>
        </p:nvSpPr>
        <p:spPr>
          <a:xfrm>
            <a:off x="770625" y="6394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鱷魚的嘴巴為什麼張到最大時會卡住？為什麼按到正確牙齒時會閉上嘴巴？</a:t>
            </a:r>
            <a:endParaRPr/>
          </a:p>
          <a:p>
            <a:pPr indent="0" lvl="0" marL="0" rtl="0" algn="l">
              <a:spcBef>
                <a:spcPts val="0"/>
              </a:spcBef>
              <a:spcAft>
                <a:spcPts val="0"/>
              </a:spcAft>
              <a:buNone/>
            </a:pPr>
            <a:r>
              <a:t/>
            </a:r>
            <a:endParaRPr/>
          </a:p>
        </p:txBody>
      </p:sp>
      <p:sp>
        <p:nvSpPr>
          <p:cNvPr id="238" name="Google Shape;238;g2cb375cdc33_0_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9" name="Google Shape;239;g2cb375cdc33_0_2"/>
          <p:cNvPicPr preferRelativeResize="0"/>
          <p:nvPr/>
        </p:nvPicPr>
        <p:blipFill>
          <a:blip r:embed="rId3">
            <a:alphaModFix/>
          </a:blip>
          <a:stretch>
            <a:fillRect/>
          </a:stretch>
        </p:blipFill>
        <p:spPr>
          <a:xfrm>
            <a:off x="1714650" y="1878575"/>
            <a:ext cx="5714700" cy="2672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cb375cdc33_0_18"/>
          <p:cNvSpPr txBox="1"/>
          <p:nvPr>
            <p:ph type="title"/>
          </p:nvPr>
        </p:nvSpPr>
        <p:spPr>
          <a:xfrm>
            <a:off x="758525" y="4454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使鱷魚嘴巴閉上的正確牙齒有可能會有不只或不到一個的可能嗎？為什麼？</a:t>
            </a:r>
            <a:endParaRPr/>
          </a:p>
        </p:txBody>
      </p:sp>
      <p:sp>
        <p:nvSpPr>
          <p:cNvPr id="245" name="Google Shape;245;g2cb375cdc33_0_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6" name="Google Shape;246;g2cb375cdc33_0_18"/>
          <p:cNvPicPr preferRelativeResize="0"/>
          <p:nvPr/>
        </p:nvPicPr>
        <p:blipFill>
          <a:blip r:embed="rId3">
            <a:alphaModFix/>
          </a:blip>
          <a:stretch>
            <a:fillRect/>
          </a:stretch>
        </p:blipFill>
        <p:spPr>
          <a:xfrm>
            <a:off x="1549625" y="1702113"/>
            <a:ext cx="6044750" cy="302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cb375cdc33_0_13"/>
          <p:cNvSpPr txBox="1"/>
          <p:nvPr>
            <p:ph type="title"/>
          </p:nvPr>
        </p:nvSpPr>
        <p:spPr>
          <a:xfrm>
            <a:off x="819150" y="4939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6666"/>
              <a:buFont typeface="Arial"/>
              <a:buNone/>
            </a:pPr>
            <a:r>
              <a:rPr lang="zh-TW"/>
              <a:t>為什麼每一次會讓嘴巴閉起來的牙齒都不同？有沒有規律呢？為什麼？</a:t>
            </a:r>
            <a:endParaRPr/>
          </a:p>
        </p:txBody>
      </p:sp>
      <p:sp>
        <p:nvSpPr>
          <p:cNvPr id="252" name="Google Shape;252;g2cb375cdc33_0_1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53" name="Google Shape;253;g2cb375cdc33_0_13"/>
          <p:cNvPicPr preferRelativeResize="0"/>
          <p:nvPr/>
        </p:nvPicPr>
        <p:blipFill>
          <a:blip r:embed="rId3">
            <a:alphaModFix/>
          </a:blip>
          <a:stretch>
            <a:fillRect/>
          </a:stretch>
        </p:blipFill>
        <p:spPr>
          <a:xfrm>
            <a:off x="1549625" y="1702113"/>
            <a:ext cx="6044750" cy="302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cb375cdc33_0_8"/>
          <p:cNvSpPr txBox="1"/>
          <p:nvPr>
            <p:ph type="title"/>
          </p:nvPr>
        </p:nvSpPr>
        <p:spPr>
          <a:xfrm>
            <a:off x="819150" y="3726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鱷魚嘴把張開後為什麼按下非正確的牙齒是如何固定不動讓它不能再被按下的？</a:t>
            </a:r>
            <a:endParaRPr/>
          </a:p>
        </p:txBody>
      </p:sp>
      <p:sp>
        <p:nvSpPr>
          <p:cNvPr id="259" name="Google Shape;259;g2cb375cdc33_0_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60" name="Google Shape;260;g2cb375cdc33_0_8"/>
          <p:cNvPicPr preferRelativeResize="0"/>
          <p:nvPr/>
        </p:nvPicPr>
        <p:blipFill>
          <a:blip r:embed="rId3">
            <a:alphaModFix/>
          </a:blip>
          <a:stretch>
            <a:fillRect/>
          </a:stretch>
        </p:blipFill>
        <p:spPr>
          <a:xfrm>
            <a:off x="502750" y="1994003"/>
            <a:ext cx="3972199" cy="2879434"/>
          </a:xfrm>
          <a:prstGeom prst="rect">
            <a:avLst/>
          </a:prstGeom>
          <a:noFill/>
          <a:ln>
            <a:noFill/>
          </a:ln>
        </p:spPr>
      </p:pic>
      <p:pic>
        <p:nvPicPr>
          <p:cNvPr id="261" name="Google Shape;261;g2cb375cdc33_0_8"/>
          <p:cNvPicPr preferRelativeResize="0"/>
          <p:nvPr/>
        </p:nvPicPr>
        <p:blipFill>
          <a:blip r:embed="rId4">
            <a:alphaModFix/>
          </a:blip>
          <a:stretch>
            <a:fillRect/>
          </a:stretch>
        </p:blipFill>
        <p:spPr>
          <a:xfrm>
            <a:off x="4935825" y="1994000"/>
            <a:ext cx="3439314" cy="287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圖學概要</a:t>
            </a:r>
            <a:endParaRPr>
              <a:latin typeface="DFKai-SB"/>
              <a:ea typeface="DFKai-SB"/>
              <a:cs typeface="DFKai-SB"/>
              <a:sym typeface="DFKai-SB"/>
            </a:endParaRPr>
          </a:p>
        </p:txBody>
      </p:sp>
      <p:sp>
        <p:nvSpPr>
          <p:cNvPr id="267" name="Google Shape;267;p8"/>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zh-TW">
                <a:solidFill>
                  <a:srgbClr val="333333"/>
                </a:solidFill>
                <a:highlight>
                  <a:srgbClr val="FFFFFF"/>
                </a:highlight>
                <a:latin typeface="DFKai-SB"/>
                <a:ea typeface="DFKai-SB"/>
                <a:cs typeface="DFKai-SB"/>
                <a:sym typeface="DFKai-SB"/>
              </a:rPr>
              <a:t>圖學是對有形的物體的一種描述方式，可以補足語言文字無法描述清楚的部分，學習圖學乃是以圖形及文字精確的表達物體的</a:t>
            </a:r>
            <a:r>
              <a:rPr lang="zh-TW">
                <a:solidFill>
                  <a:srgbClr val="000000"/>
                </a:solidFill>
                <a:latin typeface="DFKai-SB"/>
                <a:ea typeface="DFKai-SB"/>
                <a:cs typeface="DFKai-SB"/>
                <a:sym typeface="DFKai-SB"/>
              </a:rPr>
              <a:t>形狀與製程方式</a:t>
            </a:r>
            <a:r>
              <a:rPr lang="zh-TW">
                <a:solidFill>
                  <a:srgbClr val="333333"/>
                </a:solidFill>
                <a:highlight>
                  <a:srgbClr val="FFFFFF"/>
                </a:highlight>
                <a:latin typeface="DFKai-SB"/>
                <a:ea typeface="DFKai-SB"/>
                <a:cs typeface="DFKai-SB"/>
                <a:sym typeface="DFKai-SB"/>
              </a:rPr>
              <a:t>。</a:t>
            </a:r>
            <a:endParaRPr sz="1400">
              <a:latin typeface="DFKai-SB"/>
              <a:ea typeface="DFKai-SB"/>
              <a:cs typeface="DFKai-SB"/>
              <a:sym typeface="DFKai-SB"/>
            </a:endParaRPr>
          </a:p>
        </p:txBody>
      </p:sp>
      <p:pic>
        <p:nvPicPr>
          <p:cNvPr id="268" name="Google Shape;268;p8"/>
          <p:cNvPicPr preferRelativeResize="0"/>
          <p:nvPr/>
        </p:nvPicPr>
        <p:blipFill rotWithShape="1">
          <a:blip r:embed="rId3">
            <a:alphaModFix/>
          </a:blip>
          <a:srcRect b="0" l="0" r="0" t="0"/>
          <a:stretch/>
        </p:blipFill>
        <p:spPr>
          <a:xfrm>
            <a:off x="4995759" y="2615366"/>
            <a:ext cx="2693374" cy="1823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圖學範例</a:t>
            </a:r>
            <a:endParaRPr>
              <a:latin typeface="DFKai-SB"/>
              <a:ea typeface="DFKai-SB"/>
              <a:cs typeface="DFKai-SB"/>
              <a:sym typeface="DFKai-SB"/>
            </a:endParaRPr>
          </a:p>
        </p:txBody>
      </p:sp>
      <p:sp>
        <p:nvSpPr>
          <p:cNvPr id="274" name="Google Shape;274;p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t/>
            </a:r>
            <a:endParaRPr/>
          </a:p>
        </p:txBody>
      </p:sp>
      <p:pic>
        <p:nvPicPr>
          <p:cNvPr id="275" name="Google Shape;275;p9"/>
          <p:cNvPicPr preferRelativeResize="0"/>
          <p:nvPr/>
        </p:nvPicPr>
        <p:blipFill rotWithShape="1">
          <a:blip r:embed="rId3">
            <a:alphaModFix/>
          </a:blip>
          <a:srcRect b="0" l="0" r="0" t="0"/>
          <a:stretch/>
        </p:blipFill>
        <p:spPr>
          <a:xfrm>
            <a:off x="1456095" y="1905491"/>
            <a:ext cx="2693374" cy="1823349"/>
          </a:xfrm>
          <a:prstGeom prst="rect">
            <a:avLst/>
          </a:prstGeom>
          <a:noFill/>
          <a:ln>
            <a:noFill/>
          </a:ln>
        </p:spPr>
      </p:pic>
      <p:pic>
        <p:nvPicPr>
          <p:cNvPr id="276" name="Google Shape;276;p9"/>
          <p:cNvPicPr preferRelativeResize="0"/>
          <p:nvPr/>
        </p:nvPicPr>
        <p:blipFill rotWithShape="1">
          <a:blip r:embed="rId4">
            <a:alphaModFix/>
          </a:blip>
          <a:srcRect b="0" l="18310" r="10660" t="7294"/>
          <a:stretch/>
        </p:blipFill>
        <p:spPr>
          <a:xfrm>
            <a:off x="4857050" y="1217187"/>
            <a:ext cx="3467802" cy="319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cb18eb86a5_0_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講者介紹</a:t>
            </a:r>
            <a:endParaRPr>
              <a:latin typeface="DFKai-SB"/>
              <a:ea typeface="DFKai-SB"/>
              <a:cs typeface="DFKai-SB"/>
              <a:sym typeface="DFKai-SB"/>
            </a:endParaRPr>
          </a:p>
        </p:txBody>
      </p:sp>
      <p:sp>
        <p:nvSpPr>
          <p:cNvPr id="135" name="Google Shape;135;g2cb18eb86a5_0_6"/>
          <p:cNvSpPr txBox="1"/>
          <p:nvPr>
            <p:ph idx="1" type="body"/>
          </p:nvPr>
        </p:nvSpPr>
        <p:spPr>
          <a:xfrm>
            <a:off x="1076375" y="1800200"/>
            <a:ext cx="2962800" cy="25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蕭敬亭:</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研究所:台大機械系設計組碩二</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研究方向:自駕車系統性能評估</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畢業大學:台科大機械</a:t>
            </a:r>
            <a:endParaRPr>
              <a:latin typeface="DFKai-SB"/>
              <a:ea typeface="DFKai-SB"/>
              <a:cs typeface="DFKai-SB"/>
              <a:sym typeface="DFKai-SB"/>
            </a:endParaRPr>
          </a:p>
          <a:p>
            <a:pPr indent="0" lvl="0" marL="457200" rtl="0" algn="l">
              <a:spcBef>
                <a:spcPts val="0"/>
              </a:spcBef>
              <a:spcAft>
                <a:spcPts val="0"/>
              </a:spcAft>
              <a:buNone/>
            </a:pPr>
            <a:r>
              <a:t/>
            </a:r>
            <a:endParaRPr>
              <a:latin typeface="DFKai-SB"/>
              <a:ea typeface="DFKai-SB"/>
              <a:cs typeface="DFKai-SB"/>
              <a:sym typeface="DFKai-SB"/>
            </a:endParaRPr>
          </a:p>
          <a:p>
            <a:pPr indent="0" lvl="0" marL="0" rtl="0" algn="l">
              <a:spcBef>
                <a:spcPts val="0"/>
              </a:spcBef>
              <a:spcAft>
                <a:spcPts val="0"/>
              </a:spcAft>
              <a:buNone/>
            </a:pPr>
            <a:r>
              <a:rPr lang="zh-TW">
                <a:latin typeface="DFKai-SB"/>
                <a:ea typeface="DFKai-SB"/>
                <a:cs typeface="DFKai-SB"/>
                <a:sym typeface="DFKai-SB"/>
              </a:rPr>
              <a:t>柯琮祐:</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研究所:台大機械系設計組碩二</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研究方向:車輛碰撞風險分析</a:t>
            </a:r>
            <a:endParaRPr>
              <a:latin typeface="DFKai-SB"/>
              <a:ea typeface="DFKai-SB"/>
              <a:cs typeface="DFKai-SB"/>
              <a:sym typeface="DFKai-SB"/>
            </a:endParaRPr>
          </a:p>
          <a:p>
            <a:pPr indent="-311150" lvl="0" marL="457200" rtl="0" algn="l">
              <a:spcBef>
                <a:spcPts val="0"/>
              </a:spcBef>
              <a:spcAft>
                <a:spcPts val="0"/>
              </a:spcAft>
              <a:buSzPts val="1300"/>
              <a:buFont typeface="DFKai-SB"/>
              <a:buChar char="●"/>
            </a:pPr>
            <a:r>
              <a:rPr lang="zh-TW">
                <a:latin typeface="DFKai-SB"/>
                <a:ea typeface="DFKai-SB"/>
                <a:cs typeface="DFKai-SB"/>
                <a:sym typeface="DFKai-SB"/>
              </a:rPr>
              <a:t>畢業大學:成大機械</a:t>
            </a:r>
            <a:endParaRPr>
              <a:latin typeface="DFKai-SB"/>
              <a:ea typeface="DFKai-SB"/>
              <a:cs typeface="DFKai-SB"/>
              <a:sym typeface="DFKai-SB"/>
            </a:endParaRPr>
          </a:p>
        </p:txBody>
      </p:sp>
      <p:pic>
        <p:nvPicPr>
          <p:cNvPr id="136" name="Google Shape;136;g2cb18eb86a5_0_6"/>
          <p:cNvPicPr preferRelativeResize="0"/>
          <p:nvPr/>
        </p:nvPicPr>
        <p:blipFill rotWithShape="1">
          <a:blip r:embed="rId3">
            <a:alphaModFix/>
          </a:blip>
          <a:srcRect b="17854" l="0" r="0" t="18698"/>
          <a:stretch/>
        </p:blipFill>
        <p:spPr>
          <a:xfrm>
            <a:off x="5101900" y="1154088"/>
            <a:ext cx="2893199" cy="3263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1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圖學需求</a:t>
            </a:r>
            <a:endParaRPr>
              <a:latin typeface="DFKai-SB"/>
              <a:ea typeface="DFKai-SB"/>
              <a:cs typeface="DFKai-SB"/>
              <a:sym typeface="DFKai-SB"/>
            </a:endParaRPr>
          </a:p>
        </p:txBody>
      </p:sp>
      <p:sp>
        <p:nvSpPr>
          <p:cNvPr id="282" name="Google Shape;282;p1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    - 正確</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 清楚</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 美觀</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rPr lang="zh-TW">
                <a:latin typeface="DFKai-SB"/>
                <a:ea typeface="DFKai-SB"/>
                <a:cs typeface="DFKai-SB"/>
                <a:sym typeface="DFKai-SB"/>
              </a:rPr>
              <a:t>    - 迅速</a:t>
            </a:r>
            <a:endParaRPr/>
          </a:p>
        </p:txBody>
      </p:sp>
      <p:pic>
        <p:nvPicPr>
          <p:cNvPr id="283" name="Google Shape;283;p10"/>
          <p:cNvPicPr preferRelativeResize="0"/>
          <p:nvPr/>
        </p:nvPicPr>
        <p:blipFill rotWithShape="1">
          <a:blip r:embed="rId3">
            <a:alphaModFix/>
          </a:blip>
          <a:srcRect b="0" l="0" r="0" t="0"/>
          <a:stretch/>
        </p:blipFill>
        <p:spPr>
          <a:xfrm>
            <a:off x="2174100" y="1604400"/>
            <a:ext cx="3621700" cy="2598825"/>
          </a:xfrm>
          <a:prstGeom prst="rect">
            <a:avLst/>
          </a:prstGeom>
          <a:noFill/>
          <a:ln>
            <a:noFill/>
          </a:ln>
        </p:spPr>
      </p:pic>
      <p:pic>
        <p:nvPicPr>
          <p:cNvPr id="284" name="Google Shape;284;p10"/>
          <p:cNvPicPr preferRelativeResize="0"/>
          <p:nvPr/>
        </p:nvPicPr>
        <p:blipFill rotWithShape="1">
          <a:blip r:embed="rId4">
            <a:alphaModFix/>
          </a:blip>
          <a:srcRect b="0" l="18310" r="10660" t="7294"/>
          <a:stretch/>
        </p:blipFill>
        <p:spPr>
          <a:xfrm>
            <a:off x="5857075" y="1539802"/>
            <a:ext cx="2956324" cy="272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1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圖學範例</a:t>
            </a:r>
            <a:endParaRPr>
              <a:latin typeface="DFKai-SB"/>
              <a:ea typeface="DFKai-SB"/>
              <a:cs typeface="DFKai-SB"/>
              <a:sym typeface="DFKai-SB"/>
            </a:endParaRPr>
          </a:p>
        </p:txBody>
      </p:sp>
      <p:sp>
        <p:nvSpPr>
          <p:cNvPr id="290" name="Google Shape;290;p1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    - 正確</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 清楚</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 美觀</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rPr lang="zh-TW">
                <a:latin typeface="DFKai-SB"/>
                <a:ea typeface="DFKai-SB"/>
                <a:cs typeface="DFKai-SB"/>
                <a:sym typeface="DFKai-SB"/>
              </a:rPr>
              <a:t>    - 迅速</a:t>
            </a:r>
            <a:endParaRPr/>
          </a:p>
        </p:txBody>
      </p:sp>
      <p:pic>
        <p:nvPicPr>
          <p:cNvPr id="291" name="Google Shape;291;p11"/>
          <p:cNvPicPr preferRelativeResize="0"/>
          <p:nvPr/>
        </p:nvPicPr>
        <p:blipFill rotWithShape="1">
          <a:blip r:embed="rId3">
            <a:alphaModFix/>
          </a:blip>
          <a:srcRect b="0" l="0" r="0" t="0"/>
          <a:stretch/>
        </p:blipFill>
        <p:spPr>
          <a:xfrm>
            <a:off x="2428150" y="268762"/>
            <a:ext cx="6514575" cy="4605976"/>
          </a:xfrm>
          <a:prstGeom prst="rect">
            <a:avLst/>
          </a:prstGeom>
          <a:noFill/>
          <a:ln>
            <a:noFill/>
          </a:ln>
        </p:spPr>
      </p:pic>
      <p:sp>
        <p:nvSpPr>
          <p:cNvPr id="292" name="Google Shape;292;p11"/>
          <p:cNvSpPr/>
          <p:nvPr/>
        </p:nvSpPr>
        <p:spPr>
          <a:xfrm>
            <a:off x="8499475" y="4340225"/>
            <a:ext cx="222300" cy="20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1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組合圖</a:t>
            </a:r>
            <a:endParaRPr>
              <a:latin typeface="DFKai-SB"/>
              <a:ea typeface="DFKai-SB"/>
              <a:cs typeface="DFKai-SB"/>
              <a:sym typeface="DFKai-SB"/>
            </a:endParaRPr>
          </a:p>
        </p:txBody>
      </p:sp>
      <p:sp>
        <p:nvSpPr>
          <p:cNvPr id="298" name="Google Shape;298;p1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99" name="Google Shape;299;p12"/>
          <p:cNvPicPr preferRelativeResize="0"/>
          <p:nvPr/>
        </p:nvPicPr>
        <p:blipFill rotWithShape="1">
          <a:blip r:embed="rId3">
            <a:alphaModFix/>
          </a:blip>
          <a:srcRect b="0" l="0" r="0" t="0"/>
          <a:stretch/>
        </p:blipFill>
        <p:spPr>
          <a:xfrm>
            <a:off x="2323600" y="250124"/>
            <a:ext cx="6567301" cy="4643251"/>
          </a:xfrm>
          <a:prstGeom prst="rect">
            <a:avLst/>
          </a:prstGeom>
          <a:noFill/>
          <a:ln>
            <a:noFill/>
          </a:ln>
        </p:spPr>
      </p:pic>
      <p:sp>
        <p:nvSpPr>
          <p:cNvPr id="300" name="Google Shape;300;p12"/>
          <p:cNvSpPr/>
          <p:nvPr/>
        </p:nvSpPr>
        <p:spPr>
          <a:xfrm>
            <a:off x="8324850" y="4204950"/>
            <a:ext cx="324000" cy="302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1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爆炸圖</a:t>
            </a:r>
            <a:endParaRPr>
              <a:latin typeface="DFKai-SB"/>
              <a:ea typeface="DFKai-SB"/>
              <a:cs typeface="DFKai-SB"/>
              <a:sym typeface="DFKai-SB"/>
            </a:endParaRPr>
          </a:p>
        </p:txBody>
      </p:sp>
      <p:sp>
        <p:nvSpPr>
          <p:cNvPr id="306" name="Google Shape;306;p1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07" name="Google Shape;307;p13"/>
          <p:cNvPicPr preferRelativeResize="0"/>
          <p:nvPr/>
        </p:nvPicPr>
        <p:blipFill rotWithShape="1">
          <a:blip r:embed="rId3">
            <a:alphaModFix/>
          </a:blip>
          <a:srcRect b="0" l="0" r="0" t="0"/>
          <a:stretch/>
        </p:blipFill>
        <p:spPr>
          <a:xfrm>
            <a:off x="2303950" y="233438"/>
            <a:ext cx="6614451" cy="4676624"/>
          </a:xfrm>
          <a:prstGeom prst="rect">
            <a:avLst/>
          </a:prstGeom>
          <a:noFill/>
          <a:ln>
            <a:noFill/>
          </a:ln>
        </p:spPr>
      </p:pic>
      <p:sp>
        <p:nvSpPr>
          <p:cNvPr id="308" name="Google Shape;308;p13"/>
          <p:cNvSpPr/>
          <p:nvPr/>
        </p:nvSpPr>
        <p:spPr>
          <a:xfrm>
            <a:off x="8380200" y="4217600"/>
            <a:ext cx="301500" cy="30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309" name="Google Shape;309;p13"/>
          <p:cNvPicPr preferRelativeResize="0"/>
          <p:nvPr/>
        </p:nvPicPr>
        <p:blipFill rotWithShape="1">
          <a:blip r:embed="rId4">
            <a:alphaModFix/>
          </a:blip>
          <a:srcRect b="0" l="-642" r="60499" t="0"/>
          <a:stretch/>
        </p:blipFill>
        <p:spPr>
          <a:xfrm>
            <a:off x="319375" y="1584150"/>
            <a:ext cx="2242950" cy="3174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1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鱷魚爆炸圖解答</a:t>
            </a:r>
            <a:endParaRPr>
              <a:latin typeface="DFKai-SB"/>
              <a:ea typeface="DFKai-SB"/>
              <a:cs typeface="DFKai-SB"/>
              <a:sym typeface="DFKai-SB"/>
            </a:endParaRPr>
          </a:p>
        </p:txBody>
      </p:sp>
      <p:sp>
        <p:nvSpPr>
          <p:cNvPr id="315" name="Google Shape;315;p1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6" name="Google Shape;316;p15"/>
          <p:cNvPicPr preferRelativeResize="0"/>
          <p:nvPr/>
        </p:nvPicPr>
        <p:blipFill rotWithShape="1">
          <a:blip r:embed="rId3">
            <a:alphaModFix/>
          </a:blip>
          <a:srcRect b="7209" l="0" r="0" t="5408"/>
          <a:stretch/>
        </p:blipFill>
        <p:spPr>
          <a:xfrm>
            <a:off x="4686275" y="240625"/>
            <a:ext cx="3780949" cy="467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Arial"/>
                <a:ea typeface="Arial"/>
                <a:cs typeface="Arial"/>
                <a:sym typeface="Arial"/>
              </a:rPr>
              <a:t>What is machine ??</a:t>
            </a:r>
            <a:endParaRPr>
              <a:latin typeface="Arial"/>
              <a:ea typeface="Arial"/>
              <a:cs typeface="Arial"/>
              <a:sym typeface="Arial"/>
            </a:endParaRPr>
          </a:p>
        </p:txBody>
      </p:sp>
      <p:sp>
        <p:nvSpPr>
          <p:cNvPr id="142" name="Google Shape;142;p2"/>
          <p:cNvSpPr txBox="1"/>
          <p:nvPr/>
        </p:nvSpPr>
        <p:spPr>
          <a:xfrm>
            <a:off x="4688075" y="4373250"/>
            <a:ext cx="24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TW" sz="800" u="sng" cap="none" strike="noStrike">
                <a:solidFill>
                  <a:schemeClr val="hlink"/>
                </a:solidFill>
                <a:latin typeface="Calibri"/>
                <a:ea typeface="Calibri"/>
                <a:cs typeface="Calibri"/>
                <a:sym typeface="Calibri"/>
                <a:hlinkClick r:id="rId3"/>
              </a:rPr>
              <a:t>https://youtu.be/R-WnUpl49zg?si=cqJAYb-JPZtSPKcW</a:t>
            </a:r>
            <a:endParaRPr sz="800">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lang="zh-TW" sz="800">
                <a:solidFill>
                  <a:schemeClr val="dk2"/>
                </a:solidFill>
                <a:latin typeface="Calibri"/>
                <a:ea typeface="Calibri"/>
                <a:cs typeface="Calibri"/>
                <a:sym typeface="Calibri"/>
              </a:rPr>
              <a:t>引用印度電影 : 「三個傻瓜」片段</a:t>
            </a:r>
            <a:endParaRPr sz="800">
              <a:solidFill>
                <a:schemeClr val="dk2"/>
              </a:solidFill>
              <a:latin typeface="Calibri"/>
              <a:ea typeface="Calibri"/>
              <a:cs typeface="Calibri"/>
              <a:sym typeface="Calibri"/>
            </a:endParaRPr>
          </a:p>
        </p:txBody>
      </p:sp>
      <p:pic>
        <p:nvPicPr>
          <p:cNvPr descr=" " id="143" name="Google Shape;143;p2" title="三個傻瓜 片段">
            <a:hlinkClick r:id="rId4"/>
          </p:cNvPr>
          <p:cNvPicPr preferRelativeResize="0"/>
          <p:nvPr/>
        </p:nvPicPr>
        <p:blipFill>
          <a:blip r:embed="rId5">
            <a:alphaModFix/>
          </a:blip>
          <a:stretch>
            <a:fillRect/>
          </a:stretch>
        </p:blipFill>
        <p:spPr>
          <a:xfrm>
            <a:off x="2007150" y="1463700"/>
            <a:ext cx="5129700" cy="290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Arial"/>
                <a:ea typeface="Arial"/>
                <a:cs typeface="Arial"/>
                <a:sym typeface="Arial"/>
              </a:rPr>
              <a:t>What is machine ??</a:t>
            </a:r>
            <a:endParaRPr/>
          </a:p>
        </p:txBody>
      </p:sp>
      <p:sp>
        <p:nvSpPr>
          <p:cNvPr id="149" name="Google Shape;149;p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大家認為誰的想法是對的?</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1. 簡單</a:t>
            </a:r>
            <a:r>
              <a:rPr lang="zh-TW">
                <a:latin typeface="DFKai-SB"/>
                <a:ea typeface="DFKai-SB"/>
                <a:cs typeface="DFKai-SB"/>
                <a:sym typeface="DFKai-SB"/>
              </a:rPr>
              <a:t>描述</a:t>
            </a:r>
            <a:r>
              <a:rPr lang="zh-TW">
                <a:latin typeface="DFKai-SB"/>
                <a:ea typeface="DFKai-SB"/>
                <a:cs typeface="DFKai-SB"/>
                <a:sym typeface="DFKai-SB"/>
              </a:rPr>
              <a:t>出自我想法</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rPr lang="zh-TW">
                <a:latin typeface="DFKai-SB"/>
                <a:ea typeface="DFKai-SB"/>
                <a:cs typeface="DFKai-SB"/>
                <a:sym typeface="DFKai-SB"/>
              </a:rPr>
              <a:t>2. 按照課本定義講述理論</a:t>
            </a:r>
            <a:endParaRPr>
              <a:latin typeface="DFKai-SB"/>
              <a:ea typeface="DFKai-SB"/>
              <a:cs typeface="DFKai-SB"/>
              <a:sym typeface="DFKai-S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需求與工具</a:t>
            </a:r>
            <a:endParaRPr>
              <a:latin typeface="DFKai-SB"/>
              <a:ea typeface="DFKai-SB"/>
              <a:cs typeface="DFKai-SB"/>
              <a:sym typeface="DFKai-SB"/>
            </a:endParaRPr>
          </a:p>
        </p:txBody>
      </p:sp>
      <p:sp>
        <p:nvSpPr>
          <p:cNvPr id="155" name="Google Shape;155;p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zh-TW" sz="1200">
                <a:solidFill>
                  <a:srgbClr val="333333"/>
                </a:solidFill>
                <a:latin typeface="DFKai-SB"/>
                <a:ea typeface="DFKai-SB"/>
                <a:cs typeface="DFKai-SB"/>
                <a:sym typeface="DFKai-SB"/>
              </a:rPr>
              <a:t>我們把前面兩個人的觀點分成兩個東西，分別是工具與需求。我們有一個問題需要解決，那麼他就是我們的</a:t>
            </a:r>
            <a:r>
              <a:rPr lang="zh-TW" sz="1200">
                <a:solidFill>
                  <a:srgbClr val="000000"/>
                </a:solidFill>
                <a:latin typeface="DFKai-SB"/>
                <a:ea typeface="DFKai-SB"/>
                <a:cs typeface="DFKai-SB"/>
                <a:sym typeface="DFKai-SB"/>
              </a:rPr>
              <a:t>需求</a:t>
            </a:r>
            <a:r>
              <a:rPr lang="zh-TW" sz="1200">
                <a:solidFill>
                  <a:srgbClr val="333333"/>
                </a:solidFill>
                <a:latin typeface="DFKai-SB"/>
                <a:ea typeface="DFKai-SB"/>
                <a:cs typeface="DFKai-SB"/>
                <a:sym typeface="DFKai-SB"/>
              </a:rPr>
              <a:t>，那再來從教科書裡學習到的機械知識就會是我們的工具。而機械要學的就是利用學到的工具去解決需求帶來的問題。</a:t>
            </a:r>
            <a:endParaRPr>
              <a:latin typeface="DFKai-SB"/>
              <a:ea typeface="DFKai-SB"/>
              <a:cs typeface="DFKai-SB"/>
              <a:sym typeface="DFKai-SB"/>
            </a:endParaRPr>
          </a:p>
        </p:txBody>
      </p:sp>
      <p:sp>
        <p:nvSpPr>
          <p:cNvPr id="156" name="Google Shape;156;p4"/>
          <p:cNvSpPr/>
          <p:nvPr/>
        </p:nvSpPr>
        <p:spPr>
          <a:xfrm>
            <a:off x="3712313" y="3340975"/>
            <a:ext cx="1398600" cy="65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DFKai-SB"/>
                <a:ea typeface="DFKai-SB"/>
                <a:cs typeface="DFKai-SB"/>
                <a:sym typeface="DFKai-SB"/>
              </a:rPr>
              <a:t>工具</a:t>
            </a:r>
            <a:endParaRPr b="0" i="0" sz="1400" u="none" cap="none" strike="noStrike">
              <a:solidFill>
                <a:srgbClr val="000000"/>
              </a:solidFill>
              <a:latin typeface="DFKai-SB"/>
              <a:ea typeface="DFKai-SB"/>
              <a:cs typeface="DFKai-SB"/>
              <a:sym typeface="DFKai-SB"/>
            </a:endParaRPr>
          </a:p>
        </p:txBody>
      </p:sp>
      <p:cxnSp>
        <p:nvCxnSpPr>
          <p:cNvPr id="157" name="Google Shape;157;p4"/>
          <p:cNvCxnSpPr>
            <a:endCxn id="156" idx="1"/>
          </p:cNvCxnSpPr>
          <p:nvPr/>
        </p:nvCxnSpPr>
        <p:spPr>
          <a:xfrm>
            <a:off x="2563313" y="3666025"/>
            <a:ext cx="1149000" cy="0"/>
          </a:xfrm>
          <a:prstGeom prst="straightConnector1">
            <a:avLst/>
          </a:prstGeom>
          <a:noFill/>
          <a:ln cap="flat" cmpd="sng" w="9525">
            <a:solidFill>
              <a:schemeClr val="dk2"/>
            </a:solidFill>
            <a:prstDash val="solid"/>
            <a:round/>
            <a:headEnd len="sm" w="sm" type="none"/>
            <a:tailEnd len="med" w="med" type="triangle"/>
          </a:ln>
        </p:spPr>
      </p:cxnSp>
      <p:cxnSp>
        <p:nvCxnSpPr>
          <p:cNvPr id="158" name="Google Shape;158;p4"/>
          <p:cNvCxnSpPr/>
          <p:nvPr/>
        </p:nvCxnSpPr>
        <p:spPr>
          <a:xfrm>
            <a:off x="5110913" y="3666025"/>
            <a:ext cx="1149000" cy="0"/>
          </a:xfrm>
          <a:prstGeom prst="straightConnector1">
            <a:avLst/>
          </a:prstGeom>
          <a:noFill/>
          <a:ln cap="flat" cmpd="sng" w="9525">
            <a:solidFill>
              <a:schemeClr val="dk2"/>
            </a:solidFill>
            <a:prstDash val="solid"/>
            <a:round/>
            <a:headEnd len="sm" w="sm" type="none"/>
            <a:tailEnd len="med" w="med" type="triangle"/>
          </a:ln>
        </p:spPr>
      </p:cxnSp>
      <p:sp>
        <p:nvSpPr>
          <p:cNvPr id="159" name="Google Shape;159;p4"/>
          <p:cNvSpPr txBox="1"/>
          <p:nvPr/>
        </p:nvSpPr>
        <p:spPr>
          <a:xfrm>
            <a:off x="5231138" y="3340975"/>
            <a:ext cx="1776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zh-TW" sz="1300" u="none" cap="none" strike="noStrike">
                <a:solidFill>
                  <a:schemeClr val="dk2"/>
                </a:solidFill>
                <a:latin typeface="DFKai-SB"/>
                <a:ea typeface="DFKai-SB"/>
                <a:cs typeface="DFKai-SB"/>
                <a:sym typeface="DFKai-SB"/>
              </a:rPr>
              <a:t>解決需求</a:t>
            </a:r>
            <a:endParaRPr b="0" i="0" sz="1300" u="none" cap="none" strike="noStrike">
              <a:solidFill>
                <a:schemeClr val="dk2"/>
              </a:solidFill>
              <a:latin typeface="DFKai-SB"/>
              <a:ea typeface="DFKai-SB"/>
              <a:cs typeface="DFKai-SB"/>
              <a:sym typeface="DFKai-SB"/>
            </a:endParaRPr>
          </a:p>
        </p:txBody>
      </p:sp>
      <p:sp>
        <p:nvSpPr>
          <p:cNvPr id="160" name="Google Shape;160;p4"/>
          <p:cNvSpPr txBox="1"/>
          <p:nvPr/>
        </p:nvSpPr>
        <p:spPr>
          <a:xfrm>
            <a:off x="2691138" y="3340975"/>
            <a:ext cx="1776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zh-TW" sz="1300" u="none" cap="none" strike="noStrike">
                <a:solidFill>
                  <a:schemeClr val="dk2"/>
                </a:solidFill>
                <a:latin typeface="DFKai-SB"/>
                <a:ea typeface="DFKai-SB"/>
                <a:cs typeface="DFKai-SB"/>
                <a:sym typeface="DFKai-SB"/>
              </a:rPr>
              <a:t>生活問題</a:t>
            </a:r>
            <a:endParaRPr b="0" i="0" sz="1300" u="none" cap="none" strike="noStrike">
              <a:solidFill>
                <a:schemeClr val="dk2"/>
              </a:solidFill>
              <a:latin typeface="DFKai-SB"/>
              <a:ea typeface="DFKai-SB"/>
              <a:cs typeface="DFKai-SB"/>
              <a:sym typeface="DFKai-S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需求、工具</a:t>
            </a:r>
            <a:r>
              <a:rPr lang="zh-TW">
                <a:latin typeface="DFKai-SB"/>
                <a:ea typeface="DFKai-SB"/>
                <a:cs typeface="DFKai-SB"/>
                <a:sym typeface="DFKai-SB"/>
              </a:rPr>
              <a:t>與功能鏈</a:t>
            </a:r>
            <a:endParaRPr>
              <a:latin typeface="DFKai-SB"/>
              <a:ea typeface="DFKai-SB"/>
              <a:cs typeface="DFKai-SB"/>
              <a:sym typeface="DFKai-SB"/>
            </a:endParaRPr>
          </a:p>
        </p:txBody>
      </p:sp>
      <p:sp>
        <p:nvSpPr>
          <p:cNvPr id="166" name="Google Shape;166;p5"/>
          <p:cNvSpPr txBox="1"/>
          <p:nvPr>
            <p:ph idx="1" type="body"/>
          </p:nvPr>
        </p:nvSpPr>
        <p:spPr>
          <a:xfrm>
            <a:off x="819150" y="1990725"/>
            <a:ext cx="7505700" cy="2766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需求:1.如何從這邊移動到學校的門口?</a:t>
            </a:r>
            <a:endParaRPr>
              <a:latin typeface="DFKai-SB"/>
              <a:ea typeface="DFKai-SB"/>
              <a:cs typeface="DFKai-SB"/>
              <a:sym typeface="DFKai-SB"/>
            </a:endParaRPr>
          </a:p>
          <a:p>
            <a:pPr indent="0" lvl="0" marL="0" rtl="0" algn="l">
              <a:lnSpc>
                <a:spcPct val="115000"/>
              </a:lnSpc>
              <a:spcBef>
                <a:spcPts val="0"/>
              </a:spcBef>
              <a:spcAft>
                <a:spcPts val="0"/>
              </a:spcAft>
              <a:buSzPts val="1300"/>
              <a:buNone/>
            </a:pPr>
            <a:r>
              <a:rPr lang="zh-TW">
                <a:latin typeface="DFKai-SB"/>
                <a:ea typeface="DFKai-SB"/>
                <a:cs typeface="DFKai-SB"/>
                <a:sym typeface="DFKai-SB"/>
              </a:rPr>
              <a:t>     2.</a:t>
            </a:r>
            <a:r>
              <a:rPr lang="zh-TW">
                <a:latin typeface="DFKai-SB"/>
                <a:ea typeface="DFKai-SB"/>
                <a:cs typeface="DFKai-SB"/>
                <a:sym typeface="DFKai-SB"/>
              </a:rPr>
              <a:t>快速移動到門口?</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功能鏈:</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1. 腿部的力量</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2. 腿部的力量 &gt;&gt;&gt; 帶動車子前進</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3. 腿部的力量&gt;&gt;&gt; </a:t>
            </a:r>
            <a:r>
              <a:rPr lang="zh-TW">
                <a:latin typeface="DFKai-SB"/>
                <a:ea typeface="DFKai-SB"/>
                <a:cs typeface="DFKai-SB"/>
                <a:sym typeface="DFKai-SB"/>
              </a:rPr>
              <a:t>踏板 &gt;&gt;&gt;曲軸</a:t>
            </a:r>
            <a:r>
              <a:rPr lang="zh-TW">
                <a:latin typeface="DFKai-SB"/>
                <a:ea typeface="DFKai-SB"/>
                <a:cs typeface="DFKai-SB"/>
                <a:sym typeface="DFKai-SB"/>
              </a:rPr>
              <a:t> &gt;&gt;&gt; 車輪 </a:t>
            </a:r>
            <a:endParaRPr>
              <a:latin typeface="DFKai-SB"/>
              <a:ea typeface="DFKai-SB"/>
              <a:cs typeface="DFKai-SB"/>
              <a:sym typeface="DFKai-SB"/>
            </a:endParaRPr>
          </a:p>
          <a:p>
            <a:pPr indent="0" lvl="0" marL="0" rtl="0" algn="l">
              <a:lnSpc>
                <a:spcPct val="115000"/>
              </a:lnSpc>
              <a:spcBef>
                <a:spcPts val="1200"/>
              </a:spcBef>
              <a:spcAft>
                <a:spcPts val="0"/>
              </a:spcAft>
              <a:buSzPts val="1300"/>
              <a:buNone/>
            </a:pPr>
            <a:r>
              <a:rPr lang="zh-TW">
                <a:latin typeface="DFKai-SB"/>
                <a:ea typeface="DFKai-SB"/>
                <a:cs typeface="DFKai-SB"/>
                <a:sym typeface="DFKai-SB"/>
              </a:rPr>
              <a:t>   &gt;&gt;&gt; 帶動車子前進</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t/>
            </a:r>
            <a:endParaRPr/>
          </a:p>
        </p:txBody>
      </p:sp>
      <p:pic>
        <p:nvPicPr>
          <p:cNvPr id="167" name="Google Shape;167;p5"/>
          <p:cNvPicPr preferRelativeResize="0"/>
          <p:nvPr/>
        </p:nvPicPr>
        <p:blipFill rotWithShape="1">
          <a:blip r:embed="rId3">
            <a:alphaModFix/>
          </a:blip>
          <a:srcRect b="0" l="0" r="0" t="0"/>
          <a:stretch/>
        </p:blipFill>
        <p:spPr>
          <a:xfrm>
            <a:off x="5668725" y="1091575"/>
            <a:ext cx="2588525" cy="1725699"/>
          </a:xfrm>
          <a:prstGeom prst="rect">
            <a:avLst/>
          </a:prstGeom>
          <a:noFill/>
          <a:ln>
            <a:noFill/>
          </a:ln>
        </p:spPr>
      </p:pic>
      <p:pic>
        <p:nvPicPr>
          <p:cNvPr id="168" name="Google Shape;168;p5"/>
          <p:cNvPicPr preferRelativeResize="0"/>
          <p:nvPr/>
        </p:nvPicPr>
        <p:blipFill rotWithShape="1">
          <a:blip r:embed="rId4">
            <a:alphaModFix/>
          </a:blip>
          <a:srcRect b="7209" l="0" r="1893" t="0"/>
          <a:stretch/>
        </p:blipFill>
        <p:spPr>
          <a:xfrm>
            <a:off x="5668726" y="2957650"/>
            <a:ext cx="2588524" cy="1632799"/>
          </a:xfrm>
          <a:prstGeom prst="rect">
            <a:avLst/>
          </a:prstGeom>
          <a:noFill/>
          <a:ln>
            <a:noFill/>
          </a:ln>
        </p:spPr>
      </p:pic>
      <p:pic>
        <p:nvPicPr>
          <p:cNvPr id="169" name="Google Shape;169;p5"/>
          <p:cNvPicPr preferRelativeResize="0"/>
          <p:nvPr/>
        </p:nvPicPr>
        <p:blipFill rotWithShape="1">
          <a:blip r:embed="rId5">
            <a:alphaModFix/>
          </a:blip>
          <a:srcRect b="0" l="23272" r="25284" t="0"/>
          <a:stretch/>
        </p:blipFill>
        <p:spPr>
          <a:xfrm>
            <a:off x="4343400" y="1800200"/>
            <a:ext cx="840000" cy="163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功能鏈(動力轉換)</a:t>
            </a:r>
            <a:endParaRPr/>
          </a:p>
        </p:txBody>
      </p:sp>
      <p:sp>
        <p:nvSpPr>
          <p:cNvPr id="175" name="Google Shape;175;p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3. 腿部的力量 &gt;&gt;&gt; </a:t>
            </a:r>
            <a:r>
              <a:rPr lang="zh-TW">
                <a:highlight>
                  <a:srgbClr val="FFF1A7"/>
                </a:highlight>
                <a:latin typeface="DFKai-SB"/>
                <a:ea typeface="DFKai-SB"/>
                <a:cs typeface="DFKai-SB"/>
                <a:sym typeface="DFKai-SB"/>
              </a:rPr>
              <a:t>_______________________________________________</a:t>
            </a:r>
            <a:r>
              <a:rPr lang="zh-TW">
                <a:latin typeface="DFKai-SB"/>
                <a:ea typeface="DFKai-SB"/>
                <a:cs typeface="DFKai-SB"/>
                <a:sym typeface="DFKai-SB"/>
              </a:rPr>
              <a:t> </a:t>
            </a:r>
            <a:r>
              <a:rPr lang="zh-TW">
                <a:latin typeface="DFKai-SB"/>
                <a:ea typeface="DFKai-SB"/>
                <a:cs typeface="DFKai-SB"/>
                <a:sym typeface="DFKai-SB"/>
              </a:rPr>
              <a:t>&gt;&gt;&gt; 帶動車子前進</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t/>
            </a:r>
            <a:endParaRPr>
              <a:latin typeface="DFKai-SB"/>
              <a:ea typeface="DFKai-SB"/>
              <a:cs typeface="DFKai-SB"/>
              <a:sym typeface="DFKai-SB"/>
            </a:endParaRPr>
          </a:p>
        </p:txBody>
      </p:sp>
      <p:pic>
        <p:nvPicPr>
          <p:cNvPr id="176" name="Google Shape;176;p6"/>
          <p:cNvPicPr preferRelativeResize="0"/>
          <p:nvPr/>
        </p:nvPicPr>
        <p:blipFill rotWithShape="1">
          <a:blip r:embed="rId3">
            <a:alphaModFix/>
          </a:blip>
          <a:srcRect b="0" l="13500" r="9875" t="0"/>
          <a:stretch/>
        </p:blipFill>
        <p:spPr>
          <a:xfrm>
            <a:off x="4523225" y="2693475"/>
            <a:ext cx="4201848" cy="2056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6d8caae6a3_0_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DFKai-SB"/>
                <a:ea typeface="DFKai-SB"/>
                <a:cs typeface="DFKai-SB"/>
                <a:sym typeface="DFKai-SB"/>
              </a:rPr>
              <a:t>功能鏈(動力轉換)</a:t>
            </a:r>
            <a:endParaRPr/>
          </a:p>
        </p:txBody>
      </p:sp>
      <p:sp>
        <p:nvSpPr>
          <p:cNvPr id="182" name="Google Shape;182;g26d8caae6a3_0_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zh-TW">
                <a:latin typeface="DFKai-SB"/>
                <a:ea typeface="DFKai-SB"/>
                <a:cs typeface="DFKai-SB"/>
                <a:sym typeface="DFKai-SB"/>
              </a:rPr>
              <a:t>3. 腿部的力量 &gt;&gt;&gt; </a:t>
            </a:r>
            <a:r>
              <a:rPr lang="zh-TW">
                <a:highlight>
                  <a:srgbClr val="FFF1A7"/>
                </a:highlight>
                <a:latin typeface="DFKai-SB"/>
                <a:ea typeface="DFKai-SB"/>
                <a:cs typeface="DFKai-SB"/>
                <a:sym typeface="DFKai-SB"/>
              </a:rPr>
              <a:t>踏板推動 &gt;&gt;&gt; 鏈輪轉動 &gt;&gt;&gt; 鏈條傳動 &gt;&gt;&gt; 鏈輪</a:t>
            </a:r>
            <a:r>
              <a:rPr lang="zh-TW">
                <a:highlight>
                  <a:srgbClr val="FFF1A7"/>
                </a:highlight>
                <a:latin typeface="DFKai-SB"/>
                <a:ea typeface="DFKai-SB"/>
                <a:cs typeface="DFKai-SB"/>
                <a:sym typeface="DFKai-SB"/>
              </a:rPr>
              <a:t>車輪</a:t>
            </a:r>
            <a:r>
              <a:rPr lang="zh-TW">
                <a:highlight>
                  <a:srgbClr val="FFF1A7"/>
                </a:highlight>
                <a:latin typeface="DFKai-SB"/>
                <a:ea typeface="DFKai-SB"/>
                <a:cs typeface="DFKai-SB"/>
                <a:sym typeface="DFKai-SB"/>
              </a:rPr>
              <a:t>轉動</a:t>
            </a:r>
            <a:r>
              <a:rPr lang="zh-TW">
                <a:latin typeface="DFKai-SB"/>
                <a:ea typeface="DFKai-SB"/>
                <a:cs typeface="DFKai-SB"/>
                <a:sym typeface="DFKai-SB"/>
              </a:rPr>
              <a:t> &gt;&gt;&gt; 帶動車子前進</a:t>
            </a:r>
            <a:endParaRPr>
              <a:latin typeface="DFKai-SB"/>
              <a:ea typeface="DFKai-SB"/>
              <a:cs typeface="DFKai-SB"/>
              <a:sym typeface="DFKai-SB"/>
            </a:endParaRPr>
          </a:p>
          <a:p>
            <a:pPr indent="0" lvl="0" marL="0" rtl="0" algn="l">
              <a:lnSpc>
                <a:spcPct val="115000"/>
              </a:lnSpc>
              <a:spcBef>
                <a:spcPts val="1200"/>
              </a:spcBef>
              <a:spcAft>
                <a:spcPts val="1200"/>
              </a:spcAft>
              <a:buSzPts val="1300"/>
              <a:buNone/>
            </a:pPr>
            <a:r>
              <a:t/>
            </a:r>
            <a:endParaRPr>
              <a:latin typeface="DFKai-SB"/>
              <a:ea typeface="DFKai-SB"/>
              <a:cs typeface="DFKai-SB"/>
              <a:sym typeface="DFKai-SB"/>
            </a:endParaRPr>
          </a:p>
        </p:txBody>
      </p:sp>
      <p:pic>
        <p:nvPicPr>
          <p:cNvPr id="183" name="Google Shape;183;g26d8caae6a3_0_34"/>
          <p:cNvPicPr preferRelativeResize="0"/>
          <p:nvPr/>
        </p:nvPicPr>
        <p:blipFill rotWithShape="1">
          <a:blip r:embed="rId3">
            <a:alphaModFix/>
          </a:blip>
          <a:srcRect b="0" l="13500" r="9876" t="0"/>
          <a:stretch/>
        </p:blipFill>
        <p:spPr>
          <a:xfrm>
            <a:off x="4523225" y="2693475"/>
            <a:ext cx="4201848" cy="2056376"/>
          </a:xfrm>
          <a:prstGeom prst="rect">
            <a:avLst/>
          </a:prstGeom>
          <a:noFill/>
          <a:ln>
            <a:noFill/>
          </a:ln>
        </p:spPr>
      </p:pic>
      <p:pic>
        <p:nvPicPr>
          <p:cNvPr id="184" name="Google Shape;184;g26d8caae6a3_0_34"/>
          <p:cNvPicPr preferRelativeResize="0"/>
          <p:nvPr/>
        </p:nvPicPr>
        <p:blipFill>
          <a:blip r:embed="rId4">
            <a:alphaModFix/>
          </a:blip>
          <a:stretch>
            <a:fillRect/>
          </a:stretch>
        </p:blipFill>
        <p:spPr>
          <a:xfrm>
            <a:off x="774400" y="2571738"/>
            <a:ext cx="3484698" cy="2191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6d8caae6a3_0_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工具</a:t>
            </a:r>
            <a:endParaRPr>
              <a:latin typeface="DFKai-SB"/>
              <a:ea typeface="DFKai-SB"/>
              <a:cs typeface="DFKai-SB"/>
              <a:sym typeface="DFKai-SB"/>
            </a:endParaRPr>
          </a:p>
        </p:txBody>
      </p:sp>
      <p:sp>
        <p:nvSpPr>
          <p:cNvPr id="190" name="Google Shape;190;g26d8caae6a3_0_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工具可能同時需要達到多種需求，一個功能鏈通常能完成一個需求，所以</a:t>
            </a:r>
            <a:r>
              <a:rPr lang="zh-TW">
                <a:highlight>
                  <a:srgbClr val="FFF1A7"/>
                </a:highlight>
                <a:latin typeface="DFKai-SB"/>
                <a:ea typeface="DFKai-SB"/>
                <a:cs typeface="DFKai-SB"/>
                <a:sym typeface="DFKai-SB"/>
              </a:rPr>
              <a:t>一個工具就有機會具有多個功能鏈</a:t>
            </a:r>
            <a:r>
              <a:rPr lang="zh-TW">
                <a:latin typeface="DFKai-SB"/>
                <a:ea typeface="DFKai-SB"/>
                <a:cs typeface="DFKai-SB"/>
                <a:sym typeface="DFKai-SB"/>
              </a:rPr>
              <a:t>。</a:t>
            </a:r>
            <a:endParaRPr>
              <a:latin typeface="DFKai-SB"/>
              <a:ea typeface="DFKai-SB"/>
              <a:cs typeface="DFKai-SB"/>
              <a:sym typeface="DFKai-SB"/>
            </a:endParaRPr>
          </a:p>
          <a:p>
            <a:pPr indent="0" lvl="0" marL="0" rtl="0" algn="l">
              <a:spcBef>
                <a:spcPts val="0"/>
              </a:spcBef>
              <a:spcAft>
                <a:spcPts val="0"/>
              </a:spcAft>
              <a:buNone/>
            </a:pPr>
            <a:r>
              <a:rPr lang="zh-TW">
                <a:latin typeface="DFKai-SB"/>
                <a:ea typeface="DFKai-SB"/>
                <a:cs typeface="DFKai-SB"/>
                <a:sym typeface="DFKai-SB"/>
              </a:rPr>
              <a:t>那請問，以腳踏車為例，腳踏車還具有甚麼需求而產生的功能鏈?</a:t>
            </a:r>
            <a:endParaRPr>
              <a:latin typeface="DFKai-SB"/>
              <a:ea typeface="DFKai-SB"/>
              <a:cs typeface="DFKai-SB"/>
              <a:sym typeface="DFKai-SB"/>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